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x="18288000" cy="10287000"/>
  <p:notesSz cx="6858000" cy="9144000"/>
  <p:embeddedFontLst>
    <p:embeddedFont>
      <p:font typeface="Poppins Ultra-Bold" charset="1" panose="00000900000000000000"/>
      <p:regular r:id="rId27"/>
    </p:embeddedFont>
    <p:embeddedFont>
      <p:font typeface="Poppins" charset="1" panose="00000500000000000000"/>
      <p:regular r:id="rId28"/>
    </p:embeddedFont>
    <p:embeddedFont>
      <p:font typeface="Poppins Bold" charset="1" panose="00000800000000000000"/>
      <p:regular r:id="rId29"/>
    </p:embeddedFont>
    <p:embeddedFont>
      <p:font typeface="Open Sans Extra Bold" charset="1" panose="020B0906030804020204"/>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5.jpeg" Type="http://schemas.openxmlformats.org/officeDocument/2006/relationships/image"/><Relationship Id="rId4" Target="../media/image17.png" Type="http://schemas.openxmlformats.org/officeDocument/2006/relationships/image"/><Relationship Id="rId5" Target="../media/image18.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26.jpeg" Type="http://schemas.openxmlformats.org/officeDocument/2006/relationships/image"/><Relationship Id="rId6" Target="../media/image27.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8.jpe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5.jpeg" Type="http://schemas.openxmlformats.org/officeDocument/2006/relationships/image"/><Relationship Id="rId4" Target="../media/image17.png" Type="http://schemas.openxmlformats.org/officeDocument/2006/relationships/image"/><Relationship Id="rId5" Target="../media/image18.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9.jpeg" Type="http://schemas.openxmlformats.org/officeDocument/2006/relationships/image"/><Relationship Id="rId4" Target="../media/image30.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1.jpeg" Type="http://schemas.openxmlformats.org/officeDocument/2006/relationships/image"/><Relationship Id="rId4" Target="../media/image32.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3.jpeg" Type="http://schemas.openxmlformats.org/officeDocument/2006/relationships/image"/><Relationship Id="rId4" Target="../media/image34.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5.jpeg" Type="http://schemas.openxmlformats.org/officeDocument/2006/relationships/image"/><Relationship Id="rId4" Target="../media/image36.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17.png" Type="http://schemas.openxmlformats.org/officeDocument/2006/relationships/image"/><Relationship Id="rId6" Target="../media/image18.svg" Type="http://schemas.openxmlformats.org/officeDocument/2006/relationships/image"/><Relationship Id="rId7" Target="../media/image37.png" Type="http://schemas.openxmlformats.org/officeDocument/2006/relationships/image"/><Relationship Id="rId8" Target="../media/image38.png" Type="http://schemas.openxmlformats.org/officeDocument/2006/relationships/image"/><Relationship Id="rId9" Target="../media/image39.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40.jpeg" Type="http://schemas.openxmlformats.org/officeDocument/2006/relationships/image"/><Relationship Id="rId4" Target="../media/image17.png" Type="http://schemas.openxmlformats.org/officeDocument/2006/relationships/image"/><Relationship Id="rId5" Target="../media/image18.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jpeg" Type="http://schemas.openxmlformats.org/officeDocument/2006/relationships/image"/><Relationship Id="rId4" Target="../media/image4.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41.jpe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2.jpe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5.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png" Type="http://schemas.openxmlformats.org/officeDocument/2006/relationships/image"/><Relationship Id="rId11" Target="../media/image14.svg" Type="http://schemas.openxmlformats.org/officeDocument/2006/relationships/image"/><Relationship Id="rId12" Target="https://www.fox6now.com/video/1580732" TargetMode="External" Type="http://schemas.openxmlformats.org/officeDocument/2006/relationships/hyperlink"/><Relationship Id="rId2" Target="../media/image1.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8.png" Type="http://schemas.openxmlformats.org/officeDocument/2006/relationships/image"/><Relationship Id="rId6" Target="../media/image9.svg" Type="http://schemas.openxmlformats.org/officeDocument/2006/relationships/image"/><Relationship Id="rId7" Target="../media/image10.png" Type="http://schemas.openxmlformats.org/officeDocument/2006/relationships/image"/><Relationship Id="rId8" Target="../media/image11.svg" Type="http://schemas.openxmlformats.org/officeDocument/2006/relationships/image"/><Relationship Id="rId9" Target="../media/image12.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5.pn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6.jpeg" Type="http://schemas.openxmlformats.org/officeDocument/2006/relationships/image"/><Relationship Id="rId4" Target="../media/image17.png" Type="http://schemas.openxmlformats.org/officeDocument/2006/relationships/image"/><Relationship Id="rId5" Target="../media/image18.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jpeg" Type="http://schemas.openxmlformats.org/officeDocument/2006/relationships/image"/><Relationship Id="rId3" Target="../media/image20.png" Type="http://schemas.openxmlformats.org/officeDocument/2006/relationships/image"/><Relationship Id="rId4" Target="../media/image21.sv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2.jpe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17.png" Type="http://schemas.openxmlformats.org/officeDocument/2006/relationships/image"/><Relationship Id="rId7" Target="../media/image18.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3.jpe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17.png" Type="http://schemas.openxmlformats.org/officeDocument/2006/relationships/image"/><Relationship Id="rId7" Target="../media/image18.svg" Type="http://schemas.openxmlformats.org/officeDocument/2006/relationships/image"/><Relationship Id="rId8" Target="../media/image24.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15444" t="0" r="-15444" b="0"/>
            </a:stretch>
          </a:blipFill>
        </p:spPr>
      </p:sp>
      <p:grpSp>
        <p:nvGrpSpPr>
          <p:cNvPr name="Group 3" id="3"/>
          <p:cNvGrpSpPr/>
          <p:nvPr/>
        </p:nvGrpSpPr>
        <p:grpSpPr>
          <a:xfrm rot="-1095557">
            <a:off x="-1236851" y="1871590"/>
            <a:ext cx="11271457" cy="10103866"/>
            <a:chOff x="0" y="0"/>
            <a:chExt cx="2968614" cy="2661100"/>
          </a:xfrm>
        </p:grpSpPr>
        <p:sp>
          <p:nvSpPr>
            <p:cNvPr name="Freeform 4" id="4"/>
            <p:cNvSpPr/>
            <p:nvPr/>
          </p:nvSpPr>
          <p:spPr>
            <a:xfrm flipH="false" flipV="false" rot="0">
              <a:off x="0" y="0"/>
              <a:ext cx="2968614" cy="2661101"/>
            </a:xfrm>
            <a:custGeom>
              <a:avLst/>
              <a:gdLst/>
              <a:ahLst/>
              <a:cxnLst/>
              <a:rect r="r" b="b" t="t" l="l"/>
              <a:pathLst>
                <a:path h="2661101" w="2968614">
                  <a:moveTo>
                    <a:pt x="68686" y="0"/>
                  </a:moveTo>
                  <a:lnTo>
                    <a:pt x="2899928" y="0"/>
                  </a:lnTo>
                  <a:cubicBezTo>
                    <a:pt x="2918145" y="0"/>
                    <a:pt x="2935616" y="7237"/>
                    <a:pt x="2948497" y="20118"/>
                  </a:cubicBezTo>
                  <a:cubicBezTo>
                    <a:pt x="2961378" y="32999"/>
                    <a:pt x="2968614" y="50469"/>
                    <a:pt x="2968614" y="68686"/>
                  </a:cubicBezTo>
                  <a:lnTo>
                    <a:pt x="2968614" y="2592414"/>
                  </a:lnTo>
                  <a:cubicBezTo>
                    <a:pt x="2968614" y="2630349"/>
                    <a:pt x="2937863" y="2661101"/>
                    <a:pt x="2899928" y="2661101"/>
                  </a:cubicBezTo>
                  <a:lnTo>
                    <a:pt x="68686" y="2661101"/>
                  </a:lnTo>
                  <a:cubicBezTo>
                    <a:pt x="30752" y="2661101"/>
                    <a:pt x="0" y="2630349"/>
                    <a:pt x="0" y="2592414"/>
                  </a:cubicBezTo>
                  <a:lnTo>
                    <a:pt x="0" y="68686"/>
                  </a:lnTo>
                  <a:cubicBezTo>
                    <a:pt x="0" y="30752"/>
                    <a:pt x="30752" y="0"/>
                    <a:pt x="68686" y="0"/>
                  </a:cubicBezTo>
                  <a:close/>
                </a:path>
              </a:pathLst>
            </a:custGeom>
            <a:solidFill>
              <a:srgbClr val="004AAD"/>
            </a:solidFill>
            <a:ln cap="rnd">
              <a:noFill/>
              <a:prstDash val="solid"/>
              <a:round/>
            </a:ln>
          </p:spPr>
        </p:sp>
        <p:sp>
          <p:nvSpPr>
            <p:cNvPr name="TextBox 5" id="5"/>
            <p:cNvSpPr txBox="true"/>
            <p:nvPr/>
          </p:nvSpPr>
          <p:spPr>
            <a:xfrm>
              <a:off x="0" y="-38100"/>
              <a:ext cx="2968614" cy="2699200"/>
            </a:xfrm>
            <a:prstGeom prst="rect">
              <a:avLst/>
            </a:prstGeom>
          </p:spPr>
          <p:txBody>
            <a:bodyPr anchor="ctr" rtlCol="false" tIns="50800" lIns="50800" bIns="50800" rIns="50800"/>
            <a:lstStyle/>
            <a:p>
              <a:pPr algn="ctr">
                <a:lnSpc>
                  <a:spcPts val="2659"/>
                </a:lnSpc>
                <a:spcBef>
                  <a:spcPct val="0"/>
                </a:spcBef>
              </a:pPr>
            </a:p>
          </p:txBody>
        </p:sp>
      </p:grpSp>
      <p:grpSp>
        <p:nvGrpSpPr>
          <p:cNvPr name="Group 6" id="6"/>
          <p:cNvGrpSpPr>
            <a:grpSpLocks noChangeAspect="true"/>
          </p:cNvGrpSpPr>
          <p:nvPr/>
        </p:nvGrpSpPr>
        <p:grpSpPr>
          <a:xfrm rot="-1083260">
            <a:off x="10288005" y="-1247143"/>
            <a:ext cx="9776444" cy="10097112"/>
            <a:chOff x="0" y="0"/>
            <a:chExt cx="6350000" cy="6558280"/>
          </a:xfrm>
        </p:grpSpPr>
        <p:sp>
          <p:nvSpPr>
            <p:cNvPr name="Freeform 7" id="7"/>
            <p:cNvSpPr/>
            <p:nvPr/>
          </p:nvSpPr>
          <p:spPr>
            <a:xfrm flipH="false" flipV="false" rot="0">
              <a:off x="74930" y="74930"/>
              <a:ext cx="6200140" cy="6408420"/>
            </a:xfrm>
            <a:custGeom>
              <a:avLst/>
              <a:gdLst/>
              <a:ahLst/>
              <a:cxnLst/>
              <a:rect r="r" b="b" t="t" l="l"/>
              <a:pathLst>
                <a:path h="6408420" w="620014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3"/>
              <a:stretch>
                <a:fillRect l="-60742" t="0" r="-60742" b="0"/>
              </a:stretch>
            </a:blipFill>
          </p:spPr>
        </p:sp>
        <p:sp>
          <p:nvSpPr>
            <p:cNvPr name="Freeform 8" id="8"/>
            <p:cNvSpPr/>
            <p:nvPr/>
          </p:nvSpPr>
          <p:spPr>
            <a:xfrm flipH="false" flipV="false" rot="0">
              <a:off x="0" y="0"/>
              <a:ext cx="6350000" cy="6558280"/>
            </a:xfrm>
            <a:custGeom>
              <a:avLst/>
              <a:gdLst/>
              <a:ahLst/>
              <a:cxnLst/>
              <a:rect r="r" b="b" t="t" l="l"/>
              <a:pathLst>
                <a:path h="6558280" w="635000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5271FF"/>
            </a:solidFill>
          </p:spPr>
        </p:sp>
      </p:grpSp>
      <p:grpSp>
        <p:nvGrpSpPr>
          <p:cNvPr name="Group 9" id="9"/>
          <p:cNvGrpSpPr/>
          <p:nvPr/>
        </p:nvGrpSpPr>
        <p:grpSpPr>
          <a:xfrm rot="-1095557">
            <a:off x="15489144" y="8626031"/>
            <a:ext cx="6117988" cy="2980629"/>
            <a:chOff x="0" y="0"/>
            <a:chExt cx="1611322" cy="785022"/>
          </a:xfrm>
        </p:grpSpPr>
        <p:sp>
          <p:nvSpPr>
            <p:cNvPr name="Freeform 10" id="10"/>
            <p:cNvSpPr/>
            <p:nvPr/>
          </p:nvSpPr>
          <p:spPr>
            <a:xfrm flipH="false" flipV="false" rot="0">
              <a:off x="0" y="0"/>
              <a:ext cx="1611322" cy="785022"/>
            </a:xfrm>
            <a:custGeom>
              <a:avLst/>
              <a:gdLst/>
              <a:ahLst/>
              <a:cxnLst/>
              <a:rect r="r" b="b" t="t" l="l"/>
              <a:pathLst>
                <a:path h="785022" w="1611322">
                  <a:moveTo>
                    <a:pt x="126544" y="0"/>
                  </a:moveTo>
                  <a:lnTo>
                    <a:pt x="1484779" y="0"/>
                  </a:lnTo>
                  <a:cubicBezTo>
                    <a:pt x="1554667" y="0"/>
                    <a:pt x="1611322" y="56655"/>
                    <a:pt x="1611322" y="126544"/>
                  </a:cubicBezTo>
                  <a:lnTo>
                    <a:pt x="1611322" y="658478"/>
                  </a:lnTo>
                  <a:cubicBezTo>
                    <a:pt x="1611322" y="728366"/>
                    <a:pt x="1554667" y="785022"/>
                    <a:pt x="1484779" y="785022"/>
                  </a:cubicBezTo>
                  <a:lnTo>
                    <a:pt x="126544" y="785022"/>
                  </a:lnTo>
                  <a:cubicBezTo>
                    <a:pt x="92982" y="785022"/>
                    <a:pt x="60795" y="771690"/>
                    <a:pt x="37064" y="747958"/>
                  </a:cubicBezTo>
                  <a:cubicBezTo>
                    <a:pt x="13332" y="724226"/>
                    <a:pt x="0" y="692040"/>
                    <a:pt x="0" y="658478"/>
                  </a:cubicBezTo>
                  <a:lnTo>
                    <a:pt x="0" y="126544"/>
                  </a:lnTo>
                  <a:cubicBezTo>
                    <a:pt x="0" y="56655"/>
                    <a:pt x="56655" y="0"/>
                    <a:pt x="126544" y="0"/>
                  </a:cubicBezTo>
                  <a:close/>
                </a:path>
              </a:pathLst>
            </a:custGeom>
            <a:solidFill>
              <a:srgbClr val="004AAD"/>
            </a:solidFill>
            <a:ln cap="rnd">
              <a:noFill/>
              <a:prstDash val="solid"/>
              <a:round/>
            </a:ln>
          </p:spPr>
        </p:sp>
        <p:sp>
          <p:nvSpPr>
            <p:cNvPr name="TextBox 11" id="11"/>
            <p:cNvSpPr txBox="true"/>
            <p:nvPr/>
          </p:nvSpPr>
          <p:spPr>
            <a:xfrm>
              <a:off x="0" y="-38100"/>
              <a:ext cx="1611322" cy="823122"/>
            </a:xfrm>
            <a:prstGeom prst="rect">
              <a:avLst/>
            </a:prstGeom>
          </p:spPr>
          <p:txBody>
            <a:bodyPr anchor="ctr" rtlCol="false" tIns="50800" lIns="50800" bIns="50800" rIns="50800"/>
            <a:lstStyle/>
            <a:p>
              <a:pPr algn="ctr">
                <a:lnSpc>
                  <a:spcPts val="2659"/>
                </a:lnSpc>
                <a:spcBef>
                  <a:spcPct val="0"/>
                </a:spcBef>
              </a:pPr>
            </a:p>
          </p:txBody>
        </p:sp>
      </p:grpSp>
      <p:grpSp>
        <p:nvGrpSpPr>
          <p:cNvPr name="Group 12" id="12"/>
          <p:cNvGrpSpPr/>
          <p:nvPr/>
        </p:nvGrpSpPr>
        <p:grpSpPr>
          <a:xfrm rot="-1095557">
            <a:off x="-1725533" y="-998918"/>
            <a:ext cx="6117988" cy="2980629"/>
            <a:chOff x="0" y="0"/>
            <a:chExt cx="1611322" cy="785022"/>
          </a:xfrm>
        </p:grpSpPr>
        <p:sp>
          <p:nvSpPr>
            <p:cNvPr name="Freeform 13" id="13"/>
            <p:cNvSpPr/>
            <p:nvPr/>
          </p:nvSpPr>
          <p:spPr>
            <a:xfrm flipH="false" flipV="false" rot="0">
              <a:off x="0" y="0"/>
              <a:ext cx="1611322" cy="785022"/>
            </a:xfrm>
            <a:custGeom>
              <a:avLst/>
              <a:gdLst/>
              <a:ahLst/>
              <a:cxnLst/>
              <a:rect r="r" b="b" t="t" l="l"/>
              <a:pathLst>
                <a:path h="785022" w="1611322">
                  <a:moveTo>
                    <a:pt x="126544" y="0"/>
                  </a:moveTo>
                  <a:lnTo>
                    <a:pt x="1484779" y="0"/>
                  </a:lnTo>
                  <a:cubicBezTo>
                    <a:pt x="1554667" y="0"/>
                    <a:pt x="1611322" y="56655"/>
                    <a:pt x="1611322" y="126544"/>
                  </a:cubicBezTo>
                  <a:lnTo>
                    <a:pt x="1611322" y="658478"/>
                  </a:lnTo>
                  <a:cubicBezTo>
                    <a:pt x="1611322" y="728366"/>
                    <a:pt x="1554667" y="785022"/>
                    <a:pt x="1484779" y="785022"/>
                  </a:cubicBezTo>
                  <a:lnTo>
                    <a:pt x="126544" y="785022"/>
                  </a:lnTo>
                  <a:cubicBezTo>
                    <a:pt x="92982" y="785022"/>
                    <a:pt x="60795" y="771690"/>
                    <a:pt x="37064" y="747958"/>
                  </a:cubicBezTo>
                  <a:cubicBezTo>
                    <a:pt x="13332" y="724226"/>
                    <a:pt x="0" y="692040"/>
                    <a:pt x="0" y="658478"/>
                  </a:cubicBezTo>
                  <a:lnTo>
                    <a:pt x="0" y="126544"/>
                  </a:lnTo>
                  <a:cubicBezTo>
                    <a:pt x="0" y="56655"/>
                    <a:pt x="56655" y="0"/>
                    <a:pt x="126544" y="0"/>
                  </a:cubicBezTo>
                  <a:close/>
                </a:path>
              </a:pathLst>
            </a:custGeom>
            <a:solidFill>
              <a:srgbClr val="5271FF"/>
            </a:solidFill>
            <a:ln cap="rnd">
              <a:noFill/>
              <a:prstDash val="solid"/>
              <a:round/>
            </a:ln>
          </p:spPr>
        </p:sp>
        <p:sp>
          <p:nvSpPr>
            <p:cNvPr name="TextBox 14" id="14"/>
            <p:cNvSpPr txBox="true"/>
            <p:nvPr/>
          </p:nvSpPr>
          <p:spPr>
            <a:xfrm>
              <a:off x="0" y="-38100"/>
              <a:ext cx="1611322" cy="823122"/>
            </a:xfrm>
            <a:prstGeom prst="rect">
              <a:avLst/>
            </a:prstGeom>
          </p:spPr>
          <p:txBody>
            <a:bodyPr anchor="ctr" rtlCol="false" tIns="50800" lIns="50800" bIns="50800" rIns="50800"/>
            <a:lstStyle/>
            <a:p>
              <a:pPr algn="ctr">
                <a:lnSpc>
                  <a:spcPts val="2659"/>
                </a:lnSpc>
                <a:spcBef>
                  <a:spcPct val="0"/>
                </a:spcBef>
              </a:pPr>
            </a:p>
          </p:txBody>
        </p:sp>
      </p:grpSp>
      <p:grpSp>
        <p:nvGrpSpPr>
          <p:cNvPr name="Group 15" id="15"/>
          <p:cNvGrpSpPr/>
          <p:nvPr/>
        </p:nvGrpSpPr>
        <p:grpSpPr>
          <a:xfrm rot="0">
            <a:off x="7661445" y="9138599"/>
            <a:ext cx="2882434" cy="2882434"/>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sp>
        <p:sp>
          <p:nvSpPr>
            <p:cNvPr name="TextBox 17" id="17"/>
            <p:cNvSpPr txBox="true"/>
            <p:nvPr/>
          </p:nvSpPr>
          <p:spPr>
            <a:xfrm>
              <a:off x="76200" y="19050"/>
              <a:ext cx="660400" cy="717550"/>
            </a:xfrm>
            <a:prstGeom prst="rect">
              <a:avLst/>
            </a:prstGeom>
          </p:spPr>
          <p:txBody>
            <a:bodyPr anchor="ctr" rtlCol="false" tIns="50800" lIns="50800" bIns="50800" rIns="50800"/>
            <a:lstStyle/>
            <a:p>
              <a:pPr algn="ctr">
                <a:lnSpc>
                  <a:spcPts val="2399"/>
                </a:lnSpc>
              </a:pPr>
            </a:p>
          </p:txBody>
        </p:sp>
      </p:grpSp>
      <p:grpSp>
        <p:nvGrpSpPr>
          <p:cNvPr name="Group 18" id="18"/>
          <p:cNvGrpSpPr/>
          <p:nvPr/>
        </p:nvGrpSpPr>
        <p:grpSpPr>
          <a:xfrm rot="0">
            <a:off x="-1441217" y="-1441217"/>
            <a:ext cx="2882434" cy="2882434"/>
            <a:chOff x="0" y="0"/>
            <a:chExt cx="812800" cy="812800"/>
          </a:xfrm>
        </p:grpSpPr>
        <p:sp>
          <p:nvSpPr>
            <p:cNvPr name="Freeform 19" id="1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sp>
        <p:sp>
          <p:nvSpPr>
            <p:cNvPr name="TextBox 20" id="20"/>
            <p:cNvSpPr txBox="true"/>
            <p:nvPr/>
          </p:nvSpPr>
          <p:spPr>
            <a:xfrm>
              <a:off x="76200" y="19050"/>
              <a:ext cx="660400" cy="717550"/>
            </a:xfrm>
            <a:prstGeom prst="rect">
              <a:avLst/>
            </a:prstGeom>
          </p:spPr>
          <p:txBody>
            <a:bodyPr anchor="ctr" rtlCol="false" tIns="50800" lIns="50800" bIns="50800" rIns="50800"/>
            <a:lstStyle/>
            <a:p>
              <a:pPr algn="ctr">
                <a:lnSpc>
                  <a:spcPts val="2399"/>
                </a:lnSpc>
              </a:pPr>
            </a:p>
          </p:txBody>
        </p:sp>
      </p:grpSp>
      <p:sp>
        <p:nvSpPr>
          <p:cNvPr name="TextBox 21" id="21"/>
          <p:cNvSpPr txBox="true"/>
          <p:nvPr/>
        </p:nvSpPr>
        <p:spPr>
          <a:xfrm rot="0">
            <a:off x="366208" y="3810938"/>
            <a:ext cx="9854542" cy="3965583"/>
          </a:xfrm>
          <a:prstGeom prst="rect">
            <a:avLst/>
          </a:prstGeom>
        </p:spPr>
        <p:txBody>
          <a:bodyPr anchor="t" rtlCol="false" tIns="0" lIns="0" bIns="0" rIns="0">
            <a:spAutoFit/>
          </a:bodyPr>
          <a:lstStyle/>
          <a:p>
            <a:pPr algn="l">
              <a:lnSpc>
                <a:spcPts val="10191"/>
              </a:lnSpc>
            </a:pPr>
            <a:r>
              <a:rPr lang="en-US" b="true" sz="9265">
                <a:solidFill>
                  <a:srgbClr val="FFFFFF"/>
                </a:solidFill>
                <a:latin typeface="Poppins Ultra-Bold"/>
                <a:ea typeface="Poppins Ultra-Bold"/>
                <a:cs typeface="Poppins Ultra-Bold"/>
                <a:sym typeface="Poppins Ultra-Bold"/>
              </a:rPr>
              <a:t>PURSUING THE GROUP TRAVEL MARKET</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15444" t="0" r="-15444" b="0"/>
            </a:stretch>
          </a:blipFill>
        </p:spPr>
      </p:sp>
      <p:grpSp>
        <p:nvGrpSpPr>
          <p:cNvPr name="Group 3" id="3"/>
          <p:cNvGrpSpPr/>
          <p:nvPr/>
        </p:nvGrpSpPr>
        <p:grpSpPr>
          <a:xfrm rot="0">
            <a:off x="5443758" y="487847"/>
            <a:ext cx="13939271" cy="8229600"/>
            <a:chOff x="0" y="0"/>
            <a:chExt cx="3671248" cy="2167467"/>
          </a:xfrm>
        </p:grpSpPr>
        <p:sp>
          <p:nvSpPr>
            <p:cNvPr name="Freeform 4" id="4"/>
            <p:cNvSpPr/>
            <p:nvPr/>
          </p:nvSpPr>
          <p:spPr>
            <a:xfrm flipH="false" flipV="false" rot="0">
              <a:off x="0" y="0"/>
              <a:ext cx="3671248" cy="2167467"/>
            </a:xfrm>
            <a:custGeom>
              <a:avLst/>
              <a:gdLst/>
              <a:ahLst/>
              <a:cxnLst/>
              <a:rect r="r" b="b" t="t" l="l"/>
              <a:pathLst>
                <a:path h="2167467" w="3671248">
                  <a:moveTo>
                    <a:pt x="33324" y="0"/>
                  </a:moveTo>
                  <a:lnTo>
                    <a:pt x="3637924" y="0"/>
                  </a:lnTo>
                  <a:cubicBezTo>
                    <a:pt x="3656329" y="0"/>
                    <a:pt x="3671248" y="14920"/>
                    <a:pt x="3671248" y="33324"/>
                  </a:cubicBezTo>
                  <a:lnTo>
                    <a:pt x="3671248" y="2134143"/>
                  </a:lnTo>
                  <a:cubicBezTo>
                    <a:pt x="3671248" y="2142981"/>
                    <a:pt x="3667737" y="2151457"/>
                    <a:pt x="3661488" y="2157706"/>
                  </a:cubicBezTo>
                  <a:cubicBezTo>
                    <a:pt x="3655239" y="2163956"/>
                    <a:pt x="3646762" y="2167467"/>
                    <a:pt x="3637924" y="2167467"/>
                  </a:cubicBezTo>
                  <a:lnTo>
                    <a:pt x="33324" y="2167467"/>
                  </a:lnTo>
                  <a:cubicBezTo>
                    <a:pt x="24486" y="2167467"/>
                    <a:pt x="16010" y="2163956"/>
                    <a:pt x="9760" y="2157706"/>
                  </a:cubicBezTo>
                  <a:cubicBezTo>
                    <a:pt x="3511" y="2151457"/>
                    <a:pt x="0" y="2142981"/>
                    <a:pt x="0" y="2134143"/>
                  </a:cubicBezTo>
                  <a:lnTo>
                    <a:pt x="0" y="33324"/>
                  </a:lnTo>
                  <a:cubicBezTo>
                    <a:pt x="0" y="24486"/>
                    <a:pt x="3511" y="16010"/>
                    <a:pt x="9760" y="9760"/>
                  </a:cubicBezTo>
                  <a:cubicBezTo>
                    <a:pt x="16010" y="3511"/>
                    <a:pt x="24486" y="0"/>
                    <a:pt x="33324" y="0"/>
                  </a:cubicBezTo>
                  <a:close/>
                </a:path>
              </a:pathLst>
            </a:custGeom>
            <a:solidFill>
              <a:srgbClr val="004AAD"/>
            </a:solidFill>
            <a:ln cap="rnd">
              <a:noFill/>
              <a:prstDash val="solid"/>
              <a:round/>
            </a:ln>
          </p:spPr>
        </p:sp>
        <p:sp>
          <p:nvSpPr>
            <p:cNvPr name="TextBox 5" id="5"/>
            <p:cNvSpPr txBox="true"/>
            <p:nvPr/>
          </p:nvSpPr>
          <p:spPr>
            <a:xfrm>
              <a:off x="0" y="-38100"/>
              <a:ext cx="3671248" cy="2205567"/>
            </a:xfrm>
            <a:prstGeom prst="rect">
              <a:avLst/>
            </a:prstGeom>
          </p:spPr>
          <p:txBody>
            <a:bodyPr anchor="ctr" rtlCol="false" tIns="50800" lIns="50800" bIns="50800" rIns="50800"/>
            <a:lstStyle/>
            <a:p>
              <a:pPr algn="ctr">
                <a:lnSpc>
                  <a:spcPts val="2659"/>
                </a:lnSpc>
              </a:pPr>
            </a:p>
          </p:txBody>
        </p:sp>
      </p:grpSp>
      <p:grpSp>
        <p:nvGrpSpPr>
          <p:cNvPr name="Group 6" id="6"/>
          <p:cNvGrpSpPr>
            <a:grpSpLocks noChangeAspect="true"/>
          </p:cNvGrpSpPr>
          <p:nvPr/>
        </p:nvGrpSpPr>
        <p:grpSpPr>
          <a:xfrm rot="0">
            <a:off x="1028700" y="2181074"/>
            <a:ext cx="6181247" cy="6383992"/>
            <a:chOff x="0" y="0"/>
            <a:chExt cx="6350000" cy="6558280"/>
          </a:xfrm>
        </p:grpSpPr>
        <p:sp>
          <p:nvSpPr>
            <p:cNvPr name="Freeform 7" id="7"/>
            <p:cNvSpPr/>
            <p:nvPr/>
          </p:nvSpPr>
          <p:spPr>
            <a:xfrm flipH="false" flipV="false" rot="0">
              <a:off x="74930" y="74930"/>
              <a:ext cx="6200140" cy="6408420"/>
            </a:xfrm>
            <a:custGeom>
              <a:avLst/>
              <a:gdLst/>
              <a:ahLst/>
              <a:cxnLst/>
              <a:rect r="r" b="b" t="t" l="l"/>
              <a:pathLst>
                <a:path h="6408420" w="620014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3"/>
              <a:stretch>
                <a:fillRect l="-18906" t="0" r="-18906" b="0"/>
              </a:stretch>
            </a:blipFill>
          </p:spPr>
        </p:sp>
        <p:sp>
          <p:nvSpPr>
            <p:cNvPr name="Freeform 8" id="8"/>
            <p:cNvSpPr/>
            <p:nvPr/>
          </p:nvSpPr>
          <p:spPr>
            <a:xfrm flipH="false" flipV="false" rot="0">
              <a:off x="0" y="0"/>
              <a:ext cx="6350000" cy="6558280"/>
            </a:xfrm>
            <a:custGeom>
              <a:avLst/>
              <a:gdLst/>
              <a:ahLst/>
              <a:cxnLst/>
              <a:rect r="r" b="b" t="t" l="l"/>
              <a:pathLst>
                <a:path h="6558280" w="635000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5271FF"/>
            </a:solidFill>
          </p:spPr>
        </p:sp>
      </p:grpSp>
      <p:sp>
        <p:nvSpPr>
          <p:cNvPr name="Freeform 9" id="9"/>
          <p:cNvSpPr/>
          <p:nvPr/>
        </p:nvSpPr>
        <p:spPr>
          <a:xfrm flipH="false" flipV="false" rot="0">
            <a:off x="15153634" y="1028700"/>
            <a:ext cx="2105666" cy="1152374"/>
          </a:xfrm>
          <a:custGeom>
            <a:avLst/>
            <a:gdLst/>
            <a:ahLst/>
            <a:cxnLst/>
            <a:rect r="r" b="b" t="t" l="l"/>
            <a:pathLst>
              <a:path h="1152374" w="2105666">
                <a:moveTo>
                  <a:pt x="0" y="0"/>
                </a:moveTo>
                <a:lnTo>
                  <a:pt x="2105666" y="0"/>
                </a:lnTo>
                <a:lnTo>
                  <a:pt x="2105666" y="1152374"/>
                </a:lnTo>
                <a:lnTo>
                  <a:pt x="0" y="115237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0" id="10"/>
          <p:cNvGrpSpPr/>
          <p:nvPr/>
        </p:nvGrpSpPr>
        <p:grpSpPr>
          <a:xfrm rot="0">
            <a:off x="8795588" y="-1989626"/>
            <a:ext cx="2882434" cy="2882434"/>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sp>
        <p:sp>
          <p:nvSpPr>
            <p:cNvPr name="TextBox 12" id="12"/>
            <p:cNvSpPr txBox="true"/>
            <p:nvPr/>
          </p:nvSpPr>
          <p:spPr>
            <a:xfrm>
              <a:off x="76200" y="19050"/>
              <a:ext cx="660400" cy="717550"/>
            </a:xfrm>
            <a:prstGeom prst="rect">
              <a:avLst/>
            </a:prstGeom>
          </p:spPr>
          <p:txBody>
            <a:bodyPr anchor="ctr" rtlCol="false" tIns="50800" lIns="50800" bIns="50800" rIns="50800"/>
            <a:lstStyle/>
            <a:p>
              <a:pPr algn="ctr">
                <a:lnSpc>
                  <a:spcPts val="2399"/>
                </a:lnSpc>
              </a:pPr>
            </a:p>
          </p:txBody>
        </p:sp>
      </p:grpSp>
      <p:grpSp>
        <p:nvGrpSpPr>
          <p:cNvPr name="Group 13" id="13"/>
          <p:cNvGrpSpPr/>
          <p:nvPr/>
        </p:nvGrpSpPr>
        <p:grpSpPr>
          <a:xfrm rot="0">
            <a:off x="9144000" y="1763864"/>
            <a:ext cx="13423760" cy="417313"/>
            <a:chOff x="0" y="0"/>
            <a:chExt cx="17898347" cy="556417"/>
          </a:xfrm>
        </p:grpSpPr>
        <p:grpSp>
          <p:nvGrpSpPr>
            <p:cNvPr name="Group 14" id="14"/>
            <p:cNvGrpSpPr/>
            <p:nvPr/>
          </p:nvGrpSpPr>
          <p:grpSpPr>
            <a:xfrm rot="0">
              <a:off x="0" y="0"/>
              <a:ext cx="17898347" cy="556417"/>
              <a:chOff x="0" y="0"/>
              <a:chExt cx="3535476" cy="109910"/>
            </a:xfrm>
          </p:grpSpPr>
          <p:sp>
            <p:nvSpPr>
              <p:cNvPr name="Freeform 15" id="15"/>
              <p:cNvSpPr/>
              <p:nvPr/>
            </p:nvSpPr>
            <p:spPr>
              <a:xfrm flipH="false" flipV="false" rot="0">
                <a:off x="0" y="0"/>
                <a:ext cx="3535476" cy="109910"/>
              </a:xfrm>
              <a:custGeom>
                <a:avLst/>
                <a:gdLst/>
                <a:ahLst/>
                <a:cxnLst/>
                <a:rect r="r" b="b" t="t" l="l"/>
                <a:pathLst>
                  <a:path h="109910" w="3535476">
                    <a:moveTo>
                      <a:pt x="34604" y="0"/>
                    </a:moveTo>
                    <a:lnTo>
                      <a:pt x="3500872" y="0"/>
                    </a:lnTo>
                    <a:cubicBezTo>
                      <a:pt x="3519983" y="0"/>
                      <a:pt x="3535476" y="15493"/>
                      <a:pt x="3535476" y="34604"/>
                    </a:cubicBezTo>
                    <a:lnTo>
                      <a:pt x="3535476" y="75306"/>
                    </a:lnTo>
                    <a:cubicBezTo>
                      <a:pt x="3535476" y="94417"/>
                      <a:pt x="3519983" y="109910"/>
                      <a:pt x="3500872" y="109910"/>
                    </a:cubicBezTo>
                    <a:lnTo>
                      <a:pt x="34604" y="109910"/>
                    </a:lnTo>
                    <a:cubicBezTo>
                      <a:pt x="25426" y="109910"/>
                      <a:pt x="16625" y="106264"/>
                      <a:pt x="10135" y="99774"/>
                    </a:cubicBezTo>
                    <a:cubicBezTo>
                      <a:pt x="3646" y="93285"/>
                      <a:pt x="0" y="84483"/>
                      <a:pt x="0" y="75306"/>
                    </a:cubicBezTo>
                    <a:lnTo>
                      <a:pt x="0" y="34604"/>
                    </a:lnTo>
                    <a:cubicBezTo>
                      <a:pt x="0" y="15493"/>
                      <a:pt x="15493" y="0"/>
                      <a:pt x="34604" y="0"/>
                    </a:cubicBezTo>
                    <a:close/>
                  </a:path>
                </a:pathLst>
              </a:custGeom>
              <a:solidFill>
                <a:srgbClr val="FFFFFF"/>
              </a:solidFill>
              <a:ln cap="rnd">
                <a:noFill/>
                <a:prstDash val="solid"/>
                <a:round/>
              </a:ln>
            </p:spPr>
          </p:sp>
          <p:sp>
            <p:nvSpPr>
              <p:cNvPr name="TextBox 16" id="16"/>
              <p:cNvSpPr txBox="true"/>
              <p:nvPr/>
            </p:nvSpPr>
            <p:spPr>
              <a:xfrm>
                <a:off x="0" y="-38100"/>
                <a:ext cx="3535476" cy="148010"/>
              </a:xfrm>
              <a:prstGeom prst="rect">
                <a:avLst/>
              </a:prstGeom>
            </p:spPr>
            <p:txBody>
              <a:bodyPr anchor="ctr" rtlCol="false" tIns="50800" lIns="50800" bIns="50800" rIns="50800"/>
              <a:lstStyle/>
              <a:p>
                <a:pPr algn="ctr">
                  <a:lnSpc>
                    <a:spcPts val="2659"/>
                  </a:lnSpc>
                </a:pPr>
              </a:p>
            </p:txBody>
          </p:sp>
        </p:grpSp>
        <p:sp>
          <p:nvSpPr>
            <p:cNvPr name="TextBox 17" id="17"/>
            <p:cNvSpPr txBox="true"/>
            <p:nvPr/>
          </p:nvSpPr>
          <p:spPr>
            <a:xfrm rot="0">
              <a:off x="512227" y="42510"/>
              <a:ext cx="8910098" cy="499566"/>
            </a:xfrm>
            <a:prstGeom prst="rect">
              <a:avLst/>
            </a:prstGeom>
          </p:spPr>
          <p:txBody>
            <a:bodyPr anchor="t" rtlCol="false" tIns="0" lIns="0" bIns="0" rIns="0">
              <a:spAutoFit/>
            </a:bodyPr>
            <a:lstStyle/>
            <a:p>
              <a:pPr algn="just">
                <a:lnSpc>
                  <a:spcPts val="2749"/>
                </a:lnSpc>
              </a:pPr>
              <a:r>
                <a:rPr lang="en-US" b="true" sz="2499">
                  <a:solidFill>
                    <a:srgbClr val="004AAD"/>
                  </a:solidFill>
                  <a:latin typeface="Poppins Bold"/>
                  <a:ea typeface="Poppins Bold"/>
                  <a:cs typeface="Poppins Bold"/>
                  <a:sym typeface="Poppins Bold"/>
                </a:rPr>
                <a:t>GROUP RATE/PRICE PER ROOM</a:t>
              </a:r>
            </a:p>
          </p:txBody>
        </p:sp>
      </p:grpSp>
      <p:grpSp>
        <p:nvGrpSpPr>
          <p:cNvPr name="Group 18" id="18"/>
          <p:cNvGrpSpPr/>
          <p:nvPr/>
        </p:nvGrpSpPr>
        <p:grpSpPr>
          <a:xfrm rot="0">
            <a:off x="9144000" y="2579389"/>
            <a:ext cx="13423760" cy="417313"/>
            <a:chOff x="0" y="0"/>
            <a:chExt cx="17898347" cy="556417"/>
          </a:xfrm>
        </p:grpSpPr>
        <p:grpSp>
          <p:nvGrpSpPr>
            <p:cNvPr name="Group 19" id="19"/>
            <p:cNvGrpSpPr/>
            <p:nvPr/>
          </p:nvGrpSpPr>
          <p:grpSpPr>
            <a:xfrm rot="0">
              <a:off x="0" y="0"/>
              <a:ext cx="17898347" cy="556417"/>
              <a:chOff x="0" y="0"/>
              <a:chExt cx="3535476" cy="109910"/>
            </a:xfrm>
          </p:grpSpPr>
          <p:sp>
            <p:nvSpPr>
              <p:cNvPr name="Freeform 20" id="20"/>
              <p:cNvSpPr/>
              <p:nvPr/>
            </p:nvSpPr>
            <p:spPr>
              <a:xfrm flipH="false" flipV="false" rot="0">
                <a:off x="0" y="0"/>
                <a:ext cx="3535476" cy="109910"/>
              </a:xfrm>
              <a:custGeom>
                <a:avLst/>
                <a:gdLst/>
                <a:ahLst/>
                <a:cxnLst/>
                <a:rect r="r" b="b" t="t" l="l"/>
                <a:pathLst>
                  <a:path h="109910" w="3535476">
                    <a:moveTo>
                      <a:pt x="34604" y="0"/>
                    </a:moveTo>
                    <a:lnTo>
                      <a:pt x="3500872" y="0"/>
                    </a:lnTo>
                    <a:cubicBezTo>
                      <a:pt x="3519983" y="0"/>
                      <a:pt x="3535476" y="15493"/>
                      <a:pt x="3535476" y="34604"/>
                    </a:cubicBezTo>
                    <a:lnTo>
                      <a:pt x="3535476" y="75306"/>
                    </a:lnTo>
                    <a:cubicBezTo>
                      <a:pt x="3535476" y="94417"/>
                      <a:pt x="3519983" y="109910"/>
                      <a:pt x="3500872" y="109910"/>
                    </a:cubicBezTo>
                    <a:lnTo>
                      <a:pt x="34604" y="109910"/>
                    </a:lnTo>
                    <a:cubicBezTo>
                      <a:pt x="25426" y="109910"/>
                      <a:pt x="16625" y="106264"/>
                      <a:pt x="10135" y="99774"/>
                    </a:cubicBezTo>
                    <a:cubicBezTo>
                      <a:pt x="3646" y="93285"/>
                      <a:pt x="0" y="84483"/>
                      <a:pt x="0" y="75306"/>
                    </a:cubicBezTo>
                    <a:lnTo>
                      <a:pt x="0" y="34604"/>
                    </a:lnTo>
                    <a:cubicBezTo>
                      <a:pt x="0" y="15493"/>
                      <a:pt x="15493" y="0"/>
                      <a:pt x="34604" y="0"/>
                    </a:cubicBezTo>
                    <a:close/>
                  </a:path>
                </a:pathLst>
              </a:custGeom>
              <a:solidFill>
                <a:srgbClr val="FFFFFF"/>
              </a:solidFill>
              <a:ln cap="rnd">
                <a:noFill/>
                <a:prstDash val="solid"/>
                <a:round/>
              </a:ln>
            </p:spPr>
          </p:sp>
          <p:sp>
            <p:nvSpPr>
              <p:cNvPr name="TextBox 21" id="21"/>
              <p:cNvSpPr txBox="true"/>
              <p:nvPr/>
            </p:nvSpPr>
            <p:spPr>
              <a:xfrm>
                <a:off x="0" y="-38100"/>
                <a:ext cx="3535476" cy="148010"/>
              </a:xfrm>
              <a:prstGeom prst="rect">
                <a:avLst/>
              </a:prstGeom>
            </p:spPr>
            <p:txBody>
              <a:bodyPr anchor="ctr" rtlCol="false" tIns="50800" lIns="50800" bIns="50800" rIns="50800"/>
              <a:lstStyle/>
              <a:p>
                <a:pPr algn="ctr">
                  <a:lnSpc>
                    <a:spcPts val="2659"/>
                  </a:lnSpc>
                </a:pPr>
              </a:p>
            </p:txBody>
          </p:sp>
        </p:grpSp>
        <p:sp>
          <p:nvSpPr>
            <p:cNvPr name="TextBox 22" id="22"/>
            <p:cNvSpPr txBox="true"/>
            <p:nvPr/>
          </p:nvSpPr>
          <p:spPr>
            <a:xfrm rot="0">
              <a:off x="512227" y="56851"/>
              <a:ext cx="8910098" cy="499566"/>
            </a:xfrm>
            <a:prstGeom prst="rect">
              <a:avLst/>
            </a:prstGeom>
          </p:spPr>
          <p:txBody>
            <a:bodyPr anchor="t" rtlCol="false" tIns="0" lIns="0" bIns="0" rIns="0">
              <a:spAutoFit/>
            </a:bodyPr>
            <a:lstStyle/>
            <a:p>
              <a:pPr algn="l">
                <a:lnSpc>
                  <a:spcPts val="2749"/>
                </a:lnSpc>
              </a:pPr>
              <a:r>
                <a:rPr lang="en-US" sz="2499" b="true">
                  <a:solidFill>
                    <a:srgbClr val="004AAD"/>
                  </a:solidFill>
                  <a:latin typeface="Poppins Ultra-Bold"/>
                  <a:ea typeface="Poppins Ultra-Bold"/>
                  <a:cs typeface="Poppins Ultra-Bold"/>
                  <a:sym typeface="Poppins Ultra-Bold"/>
                </a:rPr>
                <a:t>PARKING FEE, IF ANY</a:t>
              </a:r>
            </a:p>
          </p:txBody>
        </p:sp>
      </p:grpSp>
      <p:grpSp>
        <p:nvGrpSpPr>
          <p:cNvPr name="Group 23" id="23"/>
          <p:cNvGrpSpPr/>
          <p:nvPr/>
        </p:nvGrpSpPr>
        <p:grpSpPr>
          <a:xfrm rot="0">
            <a:off x="-4099469" y="542156"/>
            <a:ext cx="10256338" cy="1543050"/>
            <a:chOff x="0" y="0"/>
            <a:chExt cx="2701258" cy="406400"/>
          </a:xfrm>
        </p:grpSpPr>
        <p:sp>
          <p:nvSpPr>
            <p:cNvPr name="Freeform 24" id="24"/>
            <p:cNvSpPr/>
            <p:nvPr/>
          </p:nvSpPr>
          <p:spPr>
            <a:xfrm flipH="false" flipV="false" rot="0">
              <a:off x="0" y="0"/>
              <a:ext cx="2701258" cy="406400"/>
            </a:xfrm>
            <a:custGeom>
              <a:avLst/>
              <a:gdLst/>
              <a:ahLst/>
              <a:cxnLst/>
              <a:rect r="r" b="b" t="t" l="l"/>
              <a:pathLst>
                <a:path h="406400" w="2701258">
                  <a:moveTo>
                    <a:pt x="45291" y="0"/>
                  </a:moveTo>
                  <a:lnTo>
                    <a:pt x="2655967" y="0"/>
                  </a:lnTo>
                  <a:cubicBezTo>
                    <a:pt x="2680980" y="0"/>
                    <a:pt x="2701258" y="20277"/>
                    <a:pt x="2701258" y="45291"/>
                  </a:cubicBezTo>
                  <a:lnTo>
                    <a:pt x="2701258" y="361109"/>
                  </a:lnTo>
                  <a:cubicBezTo>
                    <a:pt x="2701258" y="386123"/>
                    <a:pt x="2680980" y="406400"/>
                    <a:pt x="2655967" y="406400"/>
                  </a:cubicBezTo>
                  <a:lnTo>
                    <a:pt x="45291" y="406400"/>
                  </a:lnTo>
                  <a:cubicBezTo>
                    <a:pt x="20277" y="406400"/>
                    <a:pt x="0" y="386123"/>
                    <a:pt x="0" y="361109"/>
                  </a:cubicBezTo>
                  <a:lnTo>
                    <a:pt x="0" y="45291"/>
                  </a:lnTo>
                  <a:cubicBezTo>
                    <a:pt x="0" y="20277"/>
                    <a:pt x="20277" y="0"/>
                    <a:pt x="45291" y="0"/>
                  </a:cubicBezTo>
                  <a:close/>
                </a:path>
              </a:pathLst>
            </a:custGeom>
            <a:solidFill>
              <a:srgbClr val="5271FF"/>
            </a:solidFill>
            <a:ln cap="rnd">
              <a:noFill/>
              <a:prstDash val="solid"/>
              <a:round/>
            </a:ln>
          </p:spPr>
        </p:sp>
        <p:sp>
          <p:nvSpPr>
            <p:cNvPr name="TextBox 25" id="25"/>
            <p:cNvSpPr txBox="true"/>
            <p:nvPr/>
          </p:nvSpPr>
          <p:spPr>
            <a:xfrm>
              <a:off x="0" y="-38100"/>
              <a:ext cx="2701258" cy="444500"/>
            </a:xfrm>
            <a:prstGeom prst="rect">
              <a:avLst/>
            </a:prstGeom>
          </p:spPr>
          <p:txBody>
            <a:bodyPr anchor="ctr" rtlCol="false" tIns="50800" lIns="50800" bIns="50800" rIns="50800"/>
            <a:lstStyle/>
            <a:p>
              <a:pPr algn="ctr">
                <a:lnSpc>
                  <a:spcPts val="2659"/>
                </a:lnSpc>
              </a:pPr>
            </a:p>
          </p:txBody>
        </p:sp>
      </p:grpSp>
      <p:sp>
        <p:nvSpPr>
          <p:cNvPr name="Freeform 26" id="26"/>
          <p:cNvSpPr/>
          <p:nvPr/>
        </p:nvSpPr>
        <p:spPr>
          <a:xfrm flipH="false" flipV="false" rot="-5400000">
            <a:off x="7166568" y="693549"/>
            <a:ext cx="2105666" cy="1152374"/>
          </a:xfrm>
          <a:custGeom>
            <a:avLst/>
            <a:gdLst/>
            <a:ahLst/>
            <a:cxnLst/>
            <a:rect r="r" b="b" t="t" l="l"/>
            <a:pathLst>
              <a:path h="1152374" w="2105666">
                <a:moveTo>
                  <a:pt x="0" y="0"/>
                </a:moveTo>
                <a:lnTo>
                  <a:pt x="2105666" y="0"/>
                </a:lnTo>
                <a:lnTo>
                  <a:pt x="2105666" y="1152374"/>
                </a:lnTo>
                <a:lnTo>
                  <a:pt x="0" y="115237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27" id="27"/>
          <p:cNvGrpSpPr/>
          <p:nvPr/>
        </p:nvGrpSpPr>
        <p:grpSpPr>
          <a:xfrm rot="0">
            <a:off x="9144000" y="3387124"/>
            <a:ext cx="13423760" cy="417313"/>
            <a:chOff x="0" y="0"/>
            <a:chExt cx="17898347" cy="556417"/>
          </a:xfrm>
        </p:grpSpPr>
        <p:grpSp>
          <p:nvGrpSpPr>
            <p:cNvPr name="Group 28" id="28"/>
            <p:cNvGrpSpPr/>
            <p:nvPr/>
          </p:nvGrpSpPr>
          <p:grpSpPr>
            <a:xfrm rot="0">
              <a:off x="0" y="0"/>
              <a:ext cx="17898347" cy="556417"/>
              <a:chOff x="0" y="0"/>
              <a:chExt cx="3535476" cy="109910"/>
            </a:xfrm>
          </p:grpSpPr>
          <p:sp>
            <p:nvSpPr>
              <p:cNvPr name="Freeform 29" id="29"/>
              <p:cNvSpPr/>
              <p:nvPr/>
            </p:nvSpPr>
            <p:spPr>
              <a:xfrm flipH="false" flipV="false" rot="0">
                <a:off x="0" y="0"/>
                <a:ext cx="3535476" cy="109910"/>
              </a:xfrm>
              <a:custGeom>
                <a:avLst/>
                <a:gdLst/>
                <a:ahLst/>
                <a:cxnLst/>
                <a:rect r="r" b="b" t="t" l="l"/>
                <a:pathLst>
                  <a:path h="109910" w="3535476">
                    <a:moveTo>
                      <a:pt x="34604" y="0"/>
                    </a:moveTo>
                    <a:lnTo>
                      <a:pt x="3500872" y="0"/>
                    </a:lnTo>
                    <a:cubicBezTo>
                      <a:pt x="3519983" y="0"/>
                      <a:pt x="3535476" y="15493"/>
                      <a:pt x="3535476" y="34604"/>
                    </a:cubicBezTo>
                    <a:lnTo>
                      <a:pt x="3535476" y="75306"/>
                    </a:lnTo>
                    <a:cubicBezTo>
                      <a:pt x="3535476" y="94417"/>
                      <a:pt x="3519983" y="109910"/>
                      <a:pt x="3500872" y="109910"/>
                    </a:cubicBezTo>
                    <a:lnTo>
                      <a:pt x="34604" y="109910"/>
                    </a:lnTo>
                    <a:cubicBezTo>
                      <a:pt x="25426" y="109910"/>
                      <a:pt x="16625" y="106264"/>
                      <a:pt x="10135" y="99774"/>
                    </a:cubicBezTo>
                    <a:cubicBezTo>
                      <a:pt x="3646" y="93285"/>
                      <a:pt x="0" y="84483"/>
                      <a:pt x="0" y="75306"/>
                    </a:cubicBezTo>
                    <a:lnTo>
                      <a:pt x="0" y="34604"/>
                    </a:lnTo>
                    <a:cubicBezTo>
                      <a:pt x="0" y="15493"/>
                      <a:pt x="15493" y="0"/>
                      <a:pt x="34604" y="0"/>
                    </a:cubicBezTo>
                    <a:close/>
                  </a:path>
                </a:pathLst>
              </a:custGeom>
              <a:solidFill>
                <a:srgbClr val="FFFFFF"/>
              </a:solidFill>
              <a:ln cap="rnd">
                <a:noFill/>
                <a:prstDash val="solid"/>
                <a:round/>
              </a:ln>
            </p:spPr>
          </p:sp>
          <p:sp>
            <p:nvSpPr>
              <p:cNvPr name="TextBox 30" id="30"/>
              <p:cNvSpPr txBox="true"/>
              <p:nvPr/>
            </p:nvSpPr>
            <p:spPr>
              <a:xfrm>
                <a:off x="0" y="-38100"/>
                <a:ext cx="3535476" cy="148010"/>
              </a:xfrm>
              <a:prstGeom prst="rect">
                <a:avLst/>
              </a:prstGeom>
            </p:spPr>
            <p:txBody>
              <a:bodyPr anchor="ctr" rtlCol="false" tIns="50800" lIns="50800" bIns="50800" rIns="50800"/>
              <a:lstStyle/>
              <a:p>
                <a:pPr algn="ctr">
                  <a:lnSpc>
                    <a:spcPts val="2659"/>
                  </a:lnSpc>
                </a:pPr>
              </a:p>
            </p:txBody>
          </p:sp>
        </p:grpSp>
        <p:sp>
          <p:nvSpPr>
            <p:cNvPr name="TextBox 31" id="31"/>
            <p:cNvSpPr txBox="true"/>
            <p:nvPr/>
          </p:nvSpPr>
          <p:spPr>
            <a:xfrm rot="0">
              <a:off x="512227" y="56851"/>
              <a:ext cx="8910098" cy="499566"/>
            </a:xfrm>
            <a:prstGeom prst="rect">
              <a:avLst/>
            </a:prstGeom>
          </p:spPr>
          <p:txBody>
            <a:bodyPr anchor="t" rtlCol="false" tIns="0" lIns="0" bIns="0" rIns="0">
              <a:spAutoFit/>
            </a:bodyPr>
            <a:lstStyle/>
            <a:p>
              <a:pPr algn="l">
                <a:lnSpc>
                  <a:spcPts val="2749"/>
                </a:lnSpc>
              </a:pPr>
              <a:r>
                <a:rPr lang="en-US" sz="2499" b="true">
                  <a:solidFill>
                    <a:srgbClr val="004AAD"/>
                  </a:solidFill>
                  <a:latin typeface="Poppins Ultra-Bold"/>
                  <a:ea typeface="Poppins Ultra-Bold"/>
                  <a:cs typeface="Poppins Ultra-Bold"/>
                  <a:sym typeface="Poppins Ultra-Bold"/>
                </a:rPr>
                <a:t>CANCELLATION POLICY</a:t>
              </a:r>
            </a:p>
          </p:txBody>
        </p:sp>
      </p:grpSp>
      <p:grpSp>
        <p:nvGrpSpPr>
          <p:cNvPr name="Group 32" id="32"/>
          <p:cNvGrpSpPr/>
          <p:nvPr/>
        </p:nvGrpSpPr>
        <p:grpSpPr>
          <a:xfrm rot="0">
            <a:off x="9144000" y="4185334"/>
            <a:ext cx="13423760" cy="417313"/>
            <a:chOff x="0" y="0"/>
            <a:chExt cx="17898347" cy="556417"/>
          </a:xfrm>
        </p:grpSpPr>
        <p:grpSp>
          <p:nvGrpSpPr>
            <p:cNvPr name="Group 33" id="33"/>
            <p:cNvGrpSpPr/>
            <p:nvPr/>
          </p:nvGrpSpPr>
          <p:grpSpPr>
            <a:xfrm rot="0">
              <a:off x="0" y="0"/>
              <a:ext cx="17898347" cy="556417"/>
              <a:chOff x="0" y="0"/>
              <a:chExt cx="3535476" cy="109910"/>
            </a:xfrm>
          </p:grpSpPr>
          <p:sp>
            <p:nvSpPr>
              <p:cNvPr name="Freeform 34" id="34"/>
              <p:cNvSpPr/>
              <p:nvPr/>
            </p:nvSpPr>
            <p:spPr>
              <a:xfrm flipH="false" flipV="false" rot="0">
                <a:off x="0" y="0"/>
                <a:ext cx="3535476" cy="109910"/>
              </a:xfrm>
              <a:custGeom>
                <a:avLst/>
                <a:gdLst/>
                <a:ahLst/>
                <a:cxnLst/>
                <a:rect r="r" b="b" t="t" l="l"/>
                <a:pathLst>
                  <a:path h="109910" w="3535476">
                    <a:moveTo>
                      <a:pt x="34604" y="0"/>
                    </a:moveTo>
                    <a:lnTo>
                      <a:pt x="3500872" y="0"/>
                    </a:lnTo>
                    <a:cubicBezTo>
                      <a:pt x="3519983" y="0"/>
                      <a:pt x="3535476" y="15493"/>
                      <a:pt x="3535476" y="34604"/>
                    </a:cubicBezTo>
                    <a:lnTo>
                      <a:pt x="3535476" y="75306"/>
                    </a:lnTo>
                    <a:cubicBezTo>
                      <a:pt x="3535476" y="94417"/>
                      <a:pt x="3519983" y="109910"/>
                      <a:pt x="3500872" y="109910"/>
                    </a:cubicBezTo>
                    <a:lnTo>
                      <a:pt x="34604" y="109910"/>
                    </a:lnTo>
                    <a:cubicBezTo>
                      <a:pt x="25426" y="109910"/>
                      <a:pt x="16625" y="106264"/>
                      <a:pt x="10135" y="99774"/>
                    </a:cubicBezTo>
                    <a:cubicBezTo>
                      <a:pt x="3646" y="93285"/>
                      <a:pt x="0" y="84483"/>
                      <a:pt x="0" y="75306"/>
                    </a:cubicBezTo>
                    <a:lnTo>
                      <a:pt x="0" y="34604"/>
                    </a:lnTo>
                    <a:cubicBezTo>
                      <a:pt x="0" y="15493"/>
                      <a:pt x="15493" y="0"/>
                      <a:pt x="34604" y="0"/>
                    </a:cubicBezTo>
                    <a:close/>
                  </a:path>
                </a:pathLst>
              </a:custGeom>
              <a:solidFill>
                <a:srgbClr val="FFFFFF"/>
              </a:solidFill>
              <a:ln cap="rnd">
                <a:noFill/>
                <a:prstDash val="solid"/>
                <a:round/>
              </a:ln>
            </p:spPr>
          </p:sp>
          <p:sp>
            <p:nvSpPr>
              <p:cNvPr name="TextBox 35" id="35"/>
              <p:cNvSpPr txBox="true"/>
              <p:nvPr/>
            </p:nvSpPr>
            <p:spPr>
              <a:xfrm>
                <a:off x="0" y="-38100"/>
                <a:ext cx="3535476" cy="148010"/>
              </a:xfrm>
              <a:prstGeom prst="rect">
                <a:avLst/>
              </a:prstGeom>
            </p:spPr>
            <p:txBody>
              <a:bodyPr anchor="ctr" rtlCol="false" tIns="50800" lIns="50800" bIns="50800" rIns="50800"/>
              <a:lstStyle/>
              <a:p>
                <a:pPr algn="ctr">
                  <a:lnSpc>
                    <a:spcPts val="2659"/>
                  </a:lnSpc>
                </a:pPr>
              </a:p>
            </p:txBody>
          </p:sp>
        </p:grpSp>
        <p:sp>
          <p:nvSpPr>
            <p:cNvPr name="TextBox 36" id="36"/>
            <p:cNvSpPr txBox="true"/>
            <p:nvPr/>
          </p:nvSpPr>
          <p:spPr>
            <a:xfrm rot="0">
              <a:off x="512227" y="56851"/>
              <a:ext cx="11679773" cy="499566"/>
            </a:xfrm>
            <a:prstGeom prst="rect">
              <a:avLst/>
            </a:prstGeom>
          </p:spPr>
          <p:txBody>
            <a:bodyPr anchor="t" rtlCol="false" tIns="0" lIns="0" bIns="0" rIns="0">
              <a:spAutoFit/>
            </a:bodyPr>
            <a:lstStyle/>
            <a:p>
              <a:pPr algn="l">
                <a:lnSpc>
                  <a:spcPts val="2749"/>
                </a:lnSpc>
              </a:pPr>
              <a:r>
                <a:rPr lang="en-US" sz="2499" b="true">
                  <a:solidFill>
                    <a:srgbClr val="004AAD"/>
                  </a:solidFill>
                  <a:latin typeface="Poppins Ultra-Bold"/>
                  <a:ea typeface="Poppins Ultra-Bold"/>
                  <a:cs typeface="Poppins Ultra-Bold"/>
                  <a:sym typeface="Poppins Ultra-Bold"/>
                </a:rPr>
                <a:t> DEPOSIT .. IF POSSIBLE REFUNDABLE OR TRANSFERABLE</a:t>
              </a:r>
            </a:p>
          </p:txBody>
        </p:sp>
      </p:grpSp>
      <p:grpSp>
        <p:nvGrpSpPr>
          <p:cNvPr name="Group 37" id="37"/>
          <p:cNvGrpSpPr/>
          <p:nvPr/>
        </p:nvGrpSpPr>
        <p:grpSpPr>
          <a:xfrm rot="0">
            <a:off x="9144000" y="5002593"/>
            <a:ext cx="13423760" cy="417313"/>
            <a:chOff x="0" y="0"/>
            <a:chExt cx="17898347" cy="556417"/>
          </a:xfrm>
        </p:grpSpPr>
        <p:grpSp>
          <p:nvGrpSpPr>
            <p:cNvPr name="Group 38" id="38"/>
            <p:cNvGrpSpPr/>
            <p:nvPr/>
          </p:nvGrpSpPr>
          <p:grpSpPr>
            <a:xfrm rot="0">
              <a:off x="0" y="0"/>
              <a:ext cx="17898347" cy="556417"/>
              <a:chOff x="0" y="0"/>
              <a:chExt cx="3535476" cy="109910"/>
            </a:xfrm>
          </p:grpSpPr>
          <p:sp>
            <p:nvSpPr>
              <p:cNvPr name="Freeform 39" id="39"/>
              <p:cNvSpPr/>
              <p:nvPr/>
            </p:nvSpPr>
            <p:spPr>
              <a:xfrm flipH="false" flipV="false" rot="0">
                <a:off x="0" y="0"/>
                <a:ext cx="3535476" cy="109910"/>
              </a:xfrm>
              <a:custGeom>
                <a:avLst/>
                <a:gdLst/>
                <a:ahLst/>
                <a:cxnLst/>
                <a:rect r="r" b="b" t="t" l="l"/>
                <a:pathLst>
                  <a:path h="109910" w="3535476">
                    <a:moveTo>
                      <a:pt x="34604" y="0"/>
                    </a:moveTo>
                    <a:lnTo>
                      <a:pt x="3500872" y="0"/>
                    </a:lnTo>
                    <a:cubicBezTo>
                      <a:pt x="3519983" y="0"/>
                      <a:pt x="3535476" y="15493"/>
                      <a:pt x="3535476" y="34604"/>
                    </a:cubicBezTo>
                    <a:lnTo>
                      <a:pt x="3535476" y="75306"/>
                    </a:lnTo>
                    <a:cubicBezTo>
                      <a:pt x="3535476" y="94417"/>
                      <a:pt x="3519983" y="109910"/>
                      <a:pt x="3500872" y="109910"/>
                    </a:cubicBezTo>
                    <a:lnTo>
                      <a:pt x="34604" y="109910"/>
                    </a:lnTo>
                    <a:cubicBezTo>
                      <a:pt x="25426" y="109910"/>
                      <a:pt x="16625" y="106264"/>
                      <a:pt x="10135" y="99774"/>
                    </a:cubicBezTo>
                    <a:cubicBezTo>
                      <a:pt x="3646" y="93285"/>
                      <a:pt x="0" y="84483"/>
                      <a:pt x="0" y="75306"/>
                    </a:cubicBezTo>
                    <a:lnTo>
                      <a:pt x="0" y="34604"/>
                    </a:lnTo>
                    <a:cubicBezTo>
                      <a:pt x="0" y="15493"/>
                      <a:pt x="15493" y="0"/>
                      <a:pt x="34604" y="0"/>
                    </a:cubicBezTo>
                    <a:close/>
                  </a:path>
                </a:pathLst>
              </a:custGeom>
              <a:solidFill>
                <a:srgbClr val="FFFFFF"/>
              </a:solidFill>
              <a:ln cap="rnd">
                <a:noFill/>
                <a:prstDash val="solid"/>
                <a:round/>
              </a:ln>
            </p:spPr>
          </p:sp>
          <p:sp>
            <p:nvSpPr>
              <p:cNvPr name="TextBox 40" id="40"/>
              <p:cNvSpPr txBox="true"/>
              <p:nvPr/>
            </p:nvSpPr>
            <p:spPr>
              <a:xfrm>
                <a:off x="0" y="-38100"/>
                <a:ext cx="3535476" cy="148010"/>
              </a:xfrm>
              <a:prstGeom prst="rect">
                <a:avLst/>
              </a:prstGeom>
            </p:spPr>
            <p:txBody>
              <a:bodyPr anchor="ctr" rtlCol="false" tIns="50800" lIns="50800" bIns="50800" rIns="50800"/>
              <a:lstStyle/>
              <a:p>
                <a:pPr algn="ctr">
                  <a:lnSpc>
                    <a:spcPts val="2659"/>
                  </a:lnSpc>
                </a:pPr>
              </a:p>
            </p:txBody>
          </p:sp>
        </p:grpSp>
        <p:sp>
          <p:nvSpPr>
            <p:cNvPr name="TextBox 41" id="41"/>
            <p:cNvSpPr txBox="true"/>
            <p:nvPr/>
          </p:nvSpPr>
          <p:spPr>
            <a:xfrm rot="0">
              <a:off x="512227" y="56851"/>
              <a:ext cx="11135319" cy="499566"/>
            </a:xfrm>
            <a:prstGeom prst="rect">
              <a:avLst/>
            </a:prstGeom>
          </p:spPr>
          <p:txBody>
            <a:bodyPr anchor="t" rtlCol="false" tIns="0" lIns="0" bIns="0" rIns="0">
              <a:spAutoFit/>
            </a:bodyPr>
            <a:lstStyle/>
            <a:p>
              <a:pPr algn="l">
                <a:lnSpc>
                  <a:spcPts val="2749"/>
                </a:lnSpc>
              </a:pPr>
              <a:r>
                <a:rPr lang="en-US" sz="2499" b="true">
                  <a:solidFill>
                    <a:srgbClr val="004AAD"/>
                  </a:solidFill>
                  <a:latin typeface="Poppins Ultra-Bold"/>
                  <a:ea typeface="Poppins Ultra-Bold"/>
                  <a:cs typeface="Poppins Ultra-Bold"/>
                  <a:sym typeface="Poppins Ultra-Bold"/>
                </a:rPr>
                <a:t>COMP POLICY</a:t>
              </a:r>
            </a:p>
          </p:txBody>
        </p:sp>
      </p:grpSp>
      <p:sp>
        <p:nvSpPr>
          <p:cNvPr name="TextBox 42" id="42"/>
          <p:cNvSpPr txBox="true"/>
          <p:nvPr/>
        </p:nvSpPr>
        <p:spPr>
          <a:xfrm rot="0">
            <a:off x="467235" y="902333"/>
            <a:ext cx="5496568" cy="832324"/>
          </a:xfrm>
          <a:prstGeom prst="rect">
            <a:avLst/>
          </a:prstGeom>
        </p:spPr>
        <p:txBody>
          <a:bodyPr anchor="t" rtlCol="false" tIns="0" lIns="0" bIns="0" rIns="0">
            <a:spAutoFit/>
          </a:bodyPr>
          <a:lstStyle/>
          <a:p>
            <a:pPr algn="l">
              <a:lnSpc>
                <a:spcPts val="6090"/>
              </a:lnSpc>
            </a:pPr>
            <a:r>
              <a:rPr lang="en-US" sz="5537" b="true">
                <a:solidFill>
                  <a:srgbClr val="FFFFFF"/>
                </a:solidFill>
                <a:latin typeface="Poppins Ultra-Bold"/>
                <a:ea typeface="Poppins Ultra-Bold"/>
                <a:cs typeface="Poppins Ultra-Bold"/>
                <a:sym typeface="Poppins Ultra-Bold"/>
              </a:rPr>
              <a:t>CONTRACTS</a:t>
            </a:r>
          </a:p>
        </p:txBody>
      </p:sp>
      <p:grpSp>
        <p:nvGrpSpPr>
          <p:cNvPr name="Group 43" id="43"/>
          <p:cNvGrpSpPr/>
          <p:nvPr/>
        </p:nvGrpSpPr>
        <p:grpSpPr>
          <a:xfrm rot="0">
            <a:off x="9144000" y="5819853"/>
            <a:ext cx="13423760" cy="417313"/>
            <a:chOff x="0" y="0"/>
            <a:chExt cx="17898347" cy="556417"/>
          </a:xfrm>
        </p:grpSpPr>
        <p:grpSp>
          <p:nvGrpSpPr>
            <p:cNvPr name="Group 44" id="44"/>
            <p:cNvGrpSpPr/>
            <p:nvPr/>
          </p:nvGrpSpPr>
          <p:grpSpPr>
            <a:xfrm rot="0">
              <a:off x="0" y="0"/>
              <a:ext cx="17898347" cy="556417"/>
              <a:chOff x="0" y="0"/>
              <a:chExt cx="3535476" cy="109910"/>
            </a:xfrm>
          </p:grpSpPr>
          <p:sp>
            <p:nvSpPr>
              <p:cNvPr name="Freeform 45" id="45"/>
              <p:cNvSpPr/>
              <p:nvPr/>
            </p:nvSpPr>
            <p:spPr>
              <a:xfrm flipH="false" flipV="false" rot="0">
                <a:off x="0" y="0"/>
                <a:ext cx="3535476" cy="109910"/>
              </a:xfrm>
              <a:custGeom>
                <a:avLst/>
                <a:gdLst/>
                <a:ahLst/>
                <a:cxnLst/>
                <a:rect r="r" b="b" t="t" l="l"/>
                <a:pathLst>
                  <a:path h="109910" w="3535476">
                    <a:moveTo>
                      <a:pt x="34604" y="0"/>
                    </a:moveTo>
                    <a:lnTo>
                      <a:pt x="3500872" y="0"/>
                    </a:lnTo>
                    <a:cubicBezTo>
                      <a:pt x="3519983" y="0"/>
                      <a:pt x="3535476" y="15493"/>
                      <a:pt x="3535476" y="34604"/>
                    </a:cubicBezTo>
                    <a:lnTo>
                      <a:pt x="3535476" y="75306"/>
                    </a:lnTo>
                    <a:cubicBezTo>
                      <a:pt x="3535476" y="94417"/>
                      <a:pt x="3519983" y="109910"/>
                      <a:pt x="3500872" y="109910"/>
                    </a:cubicBezTo>
                    <a:lnTo>
                      <a:pt x="34604" y="109910"/>
                    </a:lnTo>
                    <a:cubicBezTo>
                      <a:pt x="25426" y="109910"/>
                      <a:pt x="16625" y="106264"/>
                      <a:pt x="10135" y="99774"/>
                    </a:cubicBezTo>
                    <a:cubicBezTo>
                      <a:pt x="3646" y="93285"/>
                      <a:pt x="0" y="84483"/>
                      <a:pt x="0" y="75306"/>
                    </a:cubicBezTo>
                    <a:lnTo>
                      <a:pt x="0" y="34604"/>
                    </a:lnTo>
                    <a:cubicBezTo>
                      <a:pt x="0" y="15493"/>
                      <a:pt x="15493" y="0"/>
                      <a:pt x="34604" y="0"/>
                    </a:cubicBezTo>
                    <a:close/>
                  </a:path>
                </a:pathLst>
              </a:custGeom>
              <a:solidFill>
                <a:srgbClr val="FFFFFF"/>
              </a:solidFill>
              <a:ln cap="rnd">
                <a:noFill/>
                <a:prstDash val="solid"/>
                <a:round/>
              </a:ln>
            </p:spPr>
          </p:sp>
          <p:sp>
            <p:nvSpPr>
              <p:cNvPr name="TextBox 46" id="46"/>
              <p:cNvSpPr txBox="true"/>
              <p:nvPr/>
            </p:nvSpPr>
            <p:spPr>
              <a:xfrm>
                <a:off x="0" y="-38100"/>
                <a:ext cx="3535476" cy="148010"/>
              </a:xfrm>
              <a:prstGeom prst="rect">
                <a:avLst/>
              </a:prstGeom>
            </p:spPr>
            <p:txBody>
              <a:bodyPr anchor="ctr" rtlCol="false" tIns="50800" lIns="50800" bIns="50800" rIns="50800"/>
              <a:lstStyle/>
              <a:p>
                <a:pPr algn="ctr">
                  <a:lnSpc>
                    <a:spcPts val="2659"/>
                  </a:lnSpc>
                </a:pPr>
              </a:p>
            </p:txBody>
          </p:sp>
        </p:grpSp>
        <p:sp>
          <p:nvSpPr>
            <p:cNvPr name="TextBox 47" id="47"/>
            <p:cNvSpPr txBox="true"/>
            <p:nvPr/>
          </p:nvSpPr>
          <p:spPr>
            <a:xfrm rot="0">
              <a:off x="512227" y="56851"/>
              <a:ext cx="11135319" cy="499566"/>
            </a:xfrm>
            <a:prstGeom prst="rect">
              <a:avLst/>
            </a:prstGeom>
          </p:spPr>
          <p:txBody>
            <a:bodyPr anchor="t" rtlCol="false" tIns="0" lIns="0" bIns="0" rIns="0">
              <a:spAutoFit/>
            </a:bodyPr>
            <a:lstStyle/>
            <a:p>
              <a:pPr algn="l">
                <a:lnSpc>
                  <a:spcPts val="2749"/>
                </a:lnSpc>
              </a:pPr>
              <a:r>
                <a:rPr lang="en-US" sz="2499" b="true">
                  <a:solidFill>
                    <a:srgbClr val="004AAD"/>
                  </a:solidFill>
                  <a:latin typeface="Poppins Ultra-Bold"/>
                  <a:ea typeface="Poppins Ultra-Bold"/>
                  <a:cs typeface="Poppins Ultra-Bold"/>
                  <a:sym typeface="Poppins Ultra-Bold"/>
                </a:rPr>
                <a:t>NO ATTRITION</a:t>
              </a:r>
            </a:p>
          </p:txBody>
        </p:sp>
      </p:grpSp>
      <p:grpSp>
        <p:nvGrpSpPr>
          <p:cNvPr name="Group 48" id="48"/>
          <p:cNvGrpSpPr/>
          <p:nvPr/>
        </p:nvGrpSpPr>
        <p:grpSpPr>
          <a:xfrm rot="0">
            <a:off x="9144000" y="6637113"/>
            <a:ext cx="13423760" cy="417313"/>
            <a:chOff x="0" y="0"/>
            <a:chExt cx="17898347" cy="556417"/>
          </a:xfrm>
        </p:grpSpPr>
        <p:grpSp>
          <p:nvGrpSpPr>
            <p:cNvPr name="Group 49" id="49"/>
            <p:cNvGrpSpPr/>
            <p:nvPr/>
          </p:nvGrpSpPr>
          <p:grpSpPr>
            <a:xfrm rot="0">
              <a:off x="0" y="0"/>
              <a:ext cx="17898347" cy="556417"/>
              <a:chOff x="0" y="0"/>
              <a:chExt cx="3535476" cy="109910"/>
            </a:xfrm>
          </p:grpSpPr>
          <p:sp>
            <p:nvSpPr>
              <p:cNvPr name="Freeform 50" id="50"/>
              <p:cNvSpPr/>
              <p:nvPr/>
            </p:nvSpPr>
            <p:spPr>
              <a:xfrm flipH="false" flipV="false" rot="0">
                <a:off x="0" y="0"/>
                <a:ext cx="3535476" cy="109910"/>
              </a:xfrm>
              <a:custGeom>
                <a:avLst/>
                <a:gdLst/>
                <a:ahLst/>
                <a:cxnLst/>
                <a:rect r="r" b="b" t="t" l="l"/>
                <a:pathLst>
                  <a:path h="109910" w="3535476">
                    <a:moveTo>
                      <a:pt x="34604" y="0"/>
                    </a:moveTo>
                    <a:lnTo>
                      <a:pt x="3500872" y="0"/>
                    </a:lnTo>
                    <a:cubicBezTo>
                      <a:pt x="3519983" y="0"/>
                      <a:pt x="3535476" y="15493"/>
                      <a:pt x="3535476" y="34604"/>
                    </a:cubicBezTo>
                    <a:lnTo>
                      <a:pt x="3535476" y="75306"/>
                    </a:lnTo>
                    <a:cubicBezTo>
                      <a:pt x="3535476" y="94417"/>
                      <a:pt x="3519983" y="109910"/>
                      <a:pt x="3500872" y="109910"/>
                    </a:cubicBezTo>
                    <a:lnTo>
                      <a:pt x="34604" y="109910"/>
                    </a:lnTo>
                    <a:cubicBezTo>
                      <a:pt x="25426" y="109910"/>
                      <a:pt x="16625" y="106264"/>
                      <a:pt x="10135" y="99774"/>
                    </a:cubicBezTo>
                    <a:cubicBezTo>
                      <a:pt x="3646" y="93285"/>
                      <a:pt x="0" y="84483"/>
                      <a:pt x="0" y="75306"/>
                    </a:cubicBezTo>
                    <a:lnTo>
                      <a:pt x="0" y="34604"/>
                    </a:lnTo>
                    <a:cubicBezTo>
                      <a:pt x="0" y="15493"/>
                      <a:pt x="15493" y="0"/>
                      <a:pt x="34604" y="0"/>
                    </a:cubicBezTo>
                    <a:close/>
                  </a:path>
                </a:pathLst>
              </a:custGeom>
              <a:solidFill>
                <a:srgbClr val="FFFFFF"/>
              </a:solidFill>
              <a:ln cap="rnd">
                <a:noFill/>
                <a:prstDash val="solid"/>
                <a:round/>
              </a:ln>
            </p:spPr>
          </p:sp>
          <p:sp>
            <p:nvSpPr>
              <p:cNvPr name="TextBox 51" id="51"/>
              <p:cNvSpPr txBox="true"/>
              <p:nvPr/>
            </p:nvSpPr>
            <p:spPr>
              <a:xfrm>
                <a:off x="0" y="-38100"/>
                <a:ext cx="3535476" cy="148010"/>
              </a:xfrm>
              <a:prstGeom prst="rect">
                <a:avLst/>
              </a:prstGeom>
            </p:spPr>
            <p:txBody>
              <a:bodyPr anchor="ctr" rtlCol="false" tIns="50800" lIns="50800" bIns="50800" rIns="50800"/>
              <a:lstStyle/>
              <a:p>
                <a:pPr algn="ctr">
                  <a:lnSpc>
                    <a:spcPts val="2659"/>
                  </a:lnSpc>
                </a:pPr>
              </a:p>
            </p:txBody>
          </p:sp>
        </p:grpSp>
        <p:sp>
          <p:nvSpPr>
            <p:cNvPr name="TextBox 52" id="52"/>
            <p:cNvSpPr txBox="true"/>
            <p:nvPr/>
          </p:nvSpPr>
          <p:spPr>
            <a:xfrm rot="0">
              <a:off x="512227" y="56851"/>
              <a:ext cx="11135319" cy="499566"/>
            </a:xfrm>
            <a:prstGeom prst="rect">
              <a:avLst/>
            </a:prstGeom>
          </p:spPr>
          <p:txBody>
            <a:bodyPr anchor="t" rtlCol="false" tIns="0" lIns="0" bIns="0" rIns="0">
              <a:spAutoFit/>
            </a:bodyPr>
            <a:lstStyle/>
            <a:p>
              <a:pPr algn="l">
                <a:lnSpc>
                  <a:spcPts val="2749"/>
                </a:lnSpc>
              </a:pPr>
              <a:r>
                <a:rPr lang="en-US" sz="2499" b="true">
                  <a:solidFill>
                    <a:srgbClr val="004AAD"/>
                  </a:solidFill>
                  <a:latin typeface="Poppins Ultra-Bold"/>
                  <a:ea typeface="Poppins Ultra-Bold"/>
                  <a:cs typeface="Poppins Ultra-Bold"/>
                  <a:sym typeface="Poppins Ultra-Bold"/>
                </a:rPr>
                <a:t>DEADLINE .. 45 TO 30 DAYS OUT</a:t>
              </a:r>
            </a:p>
          </p:txBody>
        </p:sp>
      </p:grpSp>
      <p:grpSp>
        <p:nvGrpSpPr>
          <p:cNvPr name="Group 53" id="53"/>
          <p:cNvGrpSpPr/>
          <p:nvPr/>
        </p:nvGrpSpPr>
        <p:grpSpPr>
          <a:xfrm rot="0">
            <a:off x="7402268" y="7742620"/>
            <a:ext cx="10022250" cy="1644892"/>
            <a:chOff x="0" y="0"/>
            <a:chExt cx="2639605" cy="433223"/>
          </a:xfrm>
        </p:grpSpPr>
        <p:sp>
          <p:nvSpPr>
            <p:cNvPr name="Freeform 54" id="54"/>
            <p:cNvSpPr/>
            <p:nvPr/>
          </p:nvSpPr>
          <p:spPr>
            <a:xfrm flipH="false" flipV="false" rot="0">
              <a:off x="0" y="0"/>
              <a:ext cx="2639605" cy="433223"/>
            </a:xfrm>
            <a:custGeom>
              <a:avLst/>
              <a:gdLst/>
              <a:ahLst/>
              <a:cxnLst/>
              <a:rect r="r" b="b" t="t" l="l"/>
              <a:pathLst>
                <a:path h="433223" w="2639605">
                  <a:moveTo>
                    <a:pt x="46348" y="0"/>
                  </a:moveTo>
                  <a:lnTo>
                    <a:pt x="2593257" y="0"/>
                  </a:lnTo>
                  <a:cubicBezTo>
                    <a:pt x="2618854" y="0"/>
                    <a:pt x="2639605" y="20751"/>
                    <a:pt x="2639605" y="46348"/>
                  </a:cubicBezTo>
                  <a:lnTo>
                    <a:pt x="2639605" y="386874"/>
                  </a:lnTo>
                  <a:cubicBezTo>
                    <a:pt x="2639605" y="412472"/>
                    <a:pt x="2618854" y="433223"/>
                    <a:pt x="2593257" y="433223"/>
                  </a:cubicBezTo>
                  <a:lnTo>
                    <a:pt x="46348" y="433223"/>
                  </a:lnTo>
                  <a:cubicBezTo>
                    <a:pt x="20751" y="433223"/>
                    <a:pt x="0" y="412472"/>
                    <a:pt x="0" y="386874"/>
                  </a:cubicBezTo>
                  <a:lnTo>
                    <a:pt x="0" y="46348"/>
                  </a:lnTo>
                  <a:cubicBezTo>
                    <a:pt x="0" y="20751"/>
                    <a:pt x="20751" y="0"/>
                    <a:pt x="46348" y="0"/>
                  </a:cubicBezTo>
                  <a:close/>
                </a:path>
              </a:pathLst>
            </a:custGeom>
            <a:solidFill>
              <a:srgbClr val="FFFFFF"/>
            </a:solidFill>
            <a:ln cap="rnd">
              <a:noFill/>
              <a:prstDash val="solid"/>
              <a:round/>
            </a:ln>
          </p:spPr>
        </p:sp>
        <p:sp>
          <p:nvSpPr>
            <p:cNvPr name="TextBox 55" id="55"/>
            <p:cNvSpPr txBox="true"/>
            <p:nvPr/>
          </p:nvSpPr>
          <p:spPr>
            <a:xfrm>
              <a:off x="0" y="-57150"/>
              <a:ext cx="2639605" cy="490373"/>
            </a:xfrm>
            <a:prstGeom prst="rect">
              <a:avLst/>
            </a:prstGeom>
          </p:spPr>
          <p:txBody>
            <a:bodyPr anchor="ctr" rtlCol="false" tIns="50800" lIns="50800" bIns="50800" rIns="50800"/>
            <a:lstStyle/>
            <a:p>
              <a:pPr algn="ctr">
                <a:lnSpc>
                  <a:spcPts val="3919"/>
                </a:lnSpc>
              </a:pPr>
              <a:r>
                <a:rPr lang="en-US" sz="2799">
                  <a:solidFill>
                    <a:srgbClr val="000000"/>
                  </a:solidFill>
                  <a:latin typeface="Open Sans Extra Bold"/>
                  <a:ea typeface="Open Sans Extra Bold"/>
                  <a:cs typeface="Open Sans Extra Bold"/>
                  <a:sym typeface="Open Sans Extra Bold"/>
                </a:rPr>
                <a:t>OPERATORS WILL WORK WITHIN REASONABLE TIME LIMITS.  TOUR GROUPS ARE NOT ON THE SAME SCHEDULE AS SPORTS OR MEETING GROUPS.  </a:t>
              </a:r>
            </a:p>
          </p:txBody>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15444" t="0" r="-15444" b="0"/>
            </a:stretch>
          </a:blipFill>
        </p:spPr>
      </p:sp>
      <p:sp>
        <p:nvSpPr>
          <p:cNvPr name="Freeform 3" id="3"/>
          <p:cNvSpPr/>
          <p:nvPr/>
        </p:nvSpPr>
        <p:spPr>
          <a:xfrm flipH="false" flipV="false" rot="-163039">
            <a:off x="505871" y="8833116"/>
            <a:ext cx="2105666" cy="1152374"/>
          </a:xfrm>
          <a:custGeom>
            <a:avLst/>
            <a:gdLst/>
            <a:ahLst/>
            <a:cxnLst/>
            <a:rect r="r" b="b" t="t" l="l"/>
            <a:pathLst>
              <a:path h="1152374" w="2105666">
                <a:moveTo>
                  <a:pt x="0" y="0"/>
                </a:moveTo>
                <a:lnTo>
                  <a:pt x="2105667" y="0"/>
                </a:lnTo>
                <a:lnTo>
                  <a:pt x="2105667" y="1152374"/>
                </a:lnTo>
                <a:lnTo>
                  <a:pt x="0" y="115237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a:grpSpLocks noChangeAspect="true"/>
          </p:cNvGrpSpPr>
          <p:nvPr/>
        </p:nvGrpSpPr>
        <p:grpSpPr>
          <a:xfrm rot="0">
            <a:off x="858779" y="2520636"/>
            <a:ext cx="7529179" cy="3011672"/>
            <a:chOff x="0" y="0"/>
            <a:chExt cx="6350000" cy="2540000"/>
          </a:xfrm>
        </p:grpSpPr>
        <p:sp>
          <p:nvSpPr>
            <p:cNvPr name="Freeform 5" id="5"/>
            <p:cNvSpPr/>
            <p:nvPr/>
          </p:nvSpPr>
          <p:spPr>
            <a:xfrm flipH="false" flipV="false" rot="0">
              <a:off x="0" y="0"/>
              <a:ext cx="6350000" cy="2540000"/>
            </a:xfrm>
            <a:custGeom>
              <a:avLst/>
              <a:gdLst/>
              <a:ahLst/>
              <a:cxnLst/>
              <a:rect r="r" b="b" t="t" l="l"/>
              <a:pathLst>
                <a:path h="2540000" w="6350000">
                  <a:moveTo>
                    <a:pt x="0" y="2159000"/>
                  </a:moveTo>
                  <a:lnTo>
                    <a:pt x="0" y="381000"/>
                  </a:lnTo>
                  <a:cubicBezTo>
                    <a:pt x="0" y="170180"/>
                    <a:pt x="170180" y="0"/>
                    <a:pt x="381000" y="0"/>
                  </a:cubicBezTo>
                  <a:lnTo>
                    <a:pt x="5969000" y="0"/>
                  </a:lnTo>
                  <a:cubicBezTo>
                    <a:pt x="6179820" y="0"/>
                    <a:pt x="6350000" y="170180"/>
                    <a:pt x="6350000" y="381000"/>
                  </a:cubicBezTo>
                  <a:lnTo>
                    <a:pt x="6350000" y="2159000"/>
                  </a:lnTo>
                  <a:cubicBezTo>
                    <a:pt x="6350000" y="2369820"/>
                    <a:pt x="6179820" y="2540000"/>
                    <a:pt x="5969000" y="2540000"/>
                  </a:cubicBezTo>
                  <a:lnTo>
                    <a:pt x="381000" y="2540000"/>
                  </a:lnTo>
                  <a:cubicBezTo>
                    <a:pt x="170180" y="2540000"/>
                    <a:pt x="0" y="2369820"/>
                    <a:pt x="0" y="2159000"/>
                  </a:cubicBezTo>
                  <a:close/>
                </a:path>
              </a:pathLst>
            </a:custGeom>
            <a:solidFill>
              <a:srgbClr val="004AAD"/>
            </a:solidFill>
            <a:ln w="12700">
              <a:solidFill>
                <a:srgbClr val="000000"/>
              </a:solidFill>
            </a:ln>
          </p:spPr>
        </p:sp>
      </p:grpSp>
      <p:grpSp>
        <p:nvGrpSpPr>
          <p:cNvPr name="Group 6" id="6"/>
          <p:cNvGrpSpPr>
            <a:grpSpLocks noChangeAspect="true"/>
          </p:cNvGrpSpPr>
          <p:nvPr/>
        </p:nvGrpSpPr>
        <p:grpSpPr>
          <a:xfrm rot="0">
            <a:off x="1028700" y="2710620"/>
            <a:ext cx="7359258" cy="2943703"/>
            <a:chOff x="0" y="0"/>
            <a:chExt cx="6350000" cy="2540000"/>
          </a:xfrm>
        </p:grpSpPr>
        <p:sp>
          <p:nvSpPr>
            <p:cNvPr name="Freeform 7" id="7"/>
            <p:cNvSpPr/>
            <p:nvPr/>
          </p:nvSpPr>
          <p:spPr>
            <a:xfrm flipH="false" flipV="false" rot="0">
              <a:off x="0" y="0"/>
              <a:ext cx="6350000" cy="2540000"/>
            </a:xfrm>
            <a:custGeom>
              <a:avLst/>
              <a:gdLst/>
              <a:ahLst/>
              <a:cxnLst/>
              <a:rect r="r" b="b" t="t" l="l"/>
              <a:pathLst>
                <a:path h="2540000" w="6350000">
                  <a:moveTo>
                    <a:pt x="0" y="2159000"/>
                  </a:moveTo>
                  <a:lnTo>
                    <a:pt x="0" y="381000"/>
                  </a:lnTo>
                  <a:cubicBezTo>
                    <a:pt x="0" y="170180"/>
                    <a:pt x="170180" y="0"/>
                    <a:pt x="381000" y="0"/>
                  </a:cubicBezTo>
                  <a:lnTo>
                    <a:pt x="5969000" y="0"/>
                  </a:lnTo>
                  <a:cubicBezTo>
                    <a:pt x="6179820" y="0"/>
                    <a:pt x="6350000" y="170180"/>
                    <a:pt x="6350000" y="381000"/>
                  </a:cubicBezTo>
                  <a:lnTo>
                    <a:pt x="6350000" y="2159000"/>
                  </a:lnTo>
                  <a:cubicBezTo>
                    <a:pt x="6350000" y="2369820"/>
                    <a:pt x="6179820" y="2540000"/>
                    <a:pt x="5969000" y="2540000"/>
                  </a:cubicBezTo>
                  <a:lnTo>
                    <a:pt x="381000" y="2540000"/>
                  </a:lnTo>
                  <a:cubicBezTo>
                    <a:pt x="170180" y="2540000"/>
                    <a:pt x="0" y="2369820"/>
                    <a:pt x="0" y="2159000"/>
                  </a:cubicBezTo>
                  <a:close/>
                </a:path>
              </a:pathLst>
            </a:custGeom>
            <a:blipFill>
              <a:blip r:embed="rId5"/>
              <a:stretch>
                <a:fillRect l="0" t="-27954" r="0" b="-27954"/>
              </a:stretch>
            </a:blipFill>
          </p:spPr>
        </p:sp>
      </p:grpSp>
      <p:grpSp>
        <p:nvGrpSpPr>
          <p:cNvPr name="Group 8" id="8"/>
          <p:cNvGrpSpPr>
            <a:grpSpLocks noChangeAspect="true"/>
          </p:cNvGrpSpPr>
          <p:nvPr/>
        </p:nvGrpSpPr>
        <p:grpSpPr>
          <a:xfrm rot="0">
            <a:off x="9730121" y="2520636"/>
            <a:ext cx="7529179" cy="3011672"/>
            <a:chOff x="0" y="0"/>
            <a:chExt cx="6350000" cy="2540000"/>
          </a:xfrm>
        </p:grpSpPr>
        <p:sp>
          <p:nvSpPr>
            <p:cNvPr name="Freeform 9" id="9"/>
            <p:cNvSpPr/>
            <p:nvPr/>
          </p:nvSpPr>
          <p:spPr>
            <a:xfrm flipH="false" flipV="false" rot="0">
              <a:off x="0" y="0"/>
              <a:ext cx="6350000" cy="2540000"/>
            </a:xfrm>
            <a:custGeom>
              <a:avLst/>
              <a:gdLst/>
              <a:ahLst/>
              <a:cxnLst/>
              <a:rect r="r" b="b" t="t" l="l"/>
              <a:pathLst>
                <a:path h="2540000" w="6350000">
                  <a:moveTo>
                    <a:pt x="0" y="2159000"/>
                  </a:moveTo>
                  <a:lnTo>
                    <a:pt x="0" y="381000"/>
                  </a:lnTo>
                  <a:cubicBezTo>
                    <a:pt x="0" y="170180"/>
                    <a:pt x="170180" y="0"/>
                    <a:pt x="381000" y="0"/>
                  </a:cubicBezTo>
                  <a:lnTo>
                    <a:pt x="5969000" y="0"/>
                  </a:lnTo>
                  <a:cubicBezTo>
                    <a:pt x="6179820" y="0"/>
                    <a:pt x="6350000" y="170180"/>
                    <a:pt x="6350000" y="381000"/>
                  </a:cubicBezTo>
                  <a:lnTo>
                    <a:pt x="6350000" y="2159000"/>
                  </a:lnTo>
                  <a:cubicBezTo>
                    <a:pt x="6350000" y="2369820"/>
                    <a:pt x="6179820" y="2540000"/>
                    <a:pt x="5969000" y="2540000"/>
                  </a:cubicBezTo>
                  <a:lnTo>
                    <a:pt x="381000" y="2540000"/>
                  </a:lnTo>
                  <a:cubicBezTo>
                    <a:pt x="170180" y="2540000"/>
                    <a:pt x="0" y="2369820"/>
                    <a:pt x="0" y="2159000"/>
                  </a:cubicBezTo>
                  <a:close/>
                </a:path>
              </a:pathLst>
            </a:custGeom>
            <a:solidFill>
              <a:srgbClr val="004AAD"/>
            </a:solidFill>
            <a:ln w="12700">
              <a:solidFill>
                <a:srgbClr val="000000"/>
              </a:solidFill>
            </a:ln>
          </p:spPr>
        </p:sp>
      </p:grpSp>
      <p:grpSp>
        <p:nvGrpSpPr>
          <p:cNvPr name="Group 10" id="10"/>
          <p:cNvGrpSpPr>
            <a:grpSpLocks noChangeAspect="true"/>
          </p:cNvGrpSpPr>
          <p:nvPr/>
        </p:nvGrpSpPr>
        <p:grpSpPr>
          <a:xfrm rot="0">
            <a:off x="9940067" y="2710620"/>
            <a:ext cx="7359258" cy="2943703"/>
            <a:chOff x="0" y="0"/>
            <a:chExt cx="6350000" cy="2540000"/>
          </a:xfrm>
        </p:grpSpPr>
        <p:sp>
          <p:nvSpPr>
            <p:cNvPr name="Freeform 11" id="11"/>
            <p:cNvSpPr/>
            <p:nvPr/>
          </p:nvSpPr>
          <p:spPr>
            <a:xfrm flipH="false" flipV="false" rot="0">
              <a:off x="0" y="0"/>
              <a:ext cx="6350000" cy="2540000"/>
            </a:xfrm>
            <a:custGeom>
              <a:avLst/>
              <a:gdLst/>
              <a:ahLst/>
              <a:cxnLst/>
              <a:rect r="r" b="b" t="t" l="l"/>
              <a:pathLst>
                <a:path h="2540000" w="6350000">
                  <a:moveTo>
                    <a:pt x="0" y="2159000"/>
                  </a:moveTo>
                  <a:lnTo>
                    <a:pt x="0" y="381000"/>
                  </a:lnTo>
                  <a:cubicBezTo>
                    <a:pt x="0" y="170180"/>
                    <a:pt x="170180" y="0"/>
                    <a:pt x="381000" y="0"/>
                  </a:cubicBezTo>
                  <a:lnTo>
                    <a:pt x="5969000" y="0"/>
                  </a:lnTo>
                  <a:cubicBezTo>
                    <a:pt x="6179820" y="0"/>
                    <a:pt x="6350000" y="170180"/>
                    <a:pt x="6350000" y="381000"/>
                  </a:cubicBezTo>
                  <a:lnTo>
                    <a:pt x="6350000" y="2159000"/>
                  </a:lnTo>
                  <a:cubicBezTo>
                    <a:pt x="6350000" y="2369820"/>
                    <a:pt x="6179820" y="2540000"/>
                    <a:pt x="5969000" y="2540000"/>
                  </a:cubicBezTo>
                  <a:lnTo>
                    <a:pt x="381000" y="2540000"/>
                  </a:lnTo>
                  <a:cubicBezTo>
                    <a:pt x="170180" y="2540000"/>
                    <a:pt x="0" y="2369820"/>
                    <a:pt x="0" y="2159000"/>
                  </a:cubicBezTo>
                  <a:close/>
                </a:path>
              </a:pathLst>
            </a:custGeom>
            <a:blipFill>
              <a:blip r:embed="rId6"/>
              <a:stretch>
                <a:fillRect l="0" t="-20693" r="0" b="-66579"/>
              </a:stretch>
            </a:blipFill>
          </p:spPr>
        </p:sp>
      </p:grpSp>
      <p:sp>
        <p:nvSpPr>
          <p:cNvPr name="TextBox 12" id="12"/>
          <p:cNvSpPr txBox="true"/>
          <p:nvPr/>
        </p:nvSpPr>
        <p:spPr>
          <a:xfrm rot="0">
            <a:off x="3848376" y="799785"/>
            <a:ext cx="11914580" cy="1444600"/>
          </a:xfrm>
          <a:prstGeom prst="rect">
            <a:avLst/>
          </a:prstGeom>
        </p:spPr>
        <p:txBody>
          <a:bodyPr anchor="t" rtlCol="false" tIns="0" lIns="0" bIns="0" rIns="0">
            <a:spAutoFit/>
          </a:bodyPr>
          <a:lstStyle/>
          <a:p>
            <a:pPr algn="ctr">
              <a:lnSpc>
                <a:spcPts val="10450"/>
              </a:lnSpc>
            </a:pPr>
            <a:r>
              <a:rPr lang="en-US" b="true" sz="9500">
                <a:solidFill>
                  <a:srgbClr val="004AAD"/>
                </a:solidFill>
                <a:latin typeface="Poppins Ultra-Bold"/>
                <a:ea typeface="Poppins Ultra-Bold"/>
                <a:cs typeface="Poppins Ultra-Bold"/>
                <a:sym typeface="Poppins Ultra-Bold"/>
              </a:rPr>
              <a:t>INDUSTRY EVENTS</a:t>
            </a:r>
          </a:p>
        </p:txBody>
      </p:sp>
      <p:sp>
        <p:nvSpPr>
          <p:cNvPr name="TextBox 13" id="13"/>
          <p:cNvSpPr txBox="true"/>
          <p:nvPr/>
        </p:nvSpPr>
        <p:spPr>
          <a:xfrm rot="0">
            <a:off x="1028700" y="5844824"/>
            <a:ext cx="7948746" cy="3976740"/>
          </a:xfrm>
          <a:prstGeom prst="rect">
            <a:avLst/>
          </a:prstGeom>
        </p:spPr>
        <p:txBody>
          <a:bodyPr anchor="t" rtlCol="false" tIns="0" lIns="0" bIns="0" rIns="0">
            <a:spAutoFit/>
          </a:bodyPr>
          <a:lstStyle/>
          <a:p>
            <a:pPr algn="l" marL="604519" indent="-302260" lvl="1">
              <a:lnSpc>
                <a:spcPts val="3919"/>
              </a:lnSpc>
              <a:buFont typeface="Arial"/>
              <a:buChar char="•"/>
            </a:pPr>
            <a:r>
              <a:rPr lang="en-US" sz="2799">
                <a:solidFill>
                  <a:srgbClr val="004AAD"/>
                </a:solidFill>
                <a:latin typeface="Poppins"/>
                <a:ea typeface="Poppins"/>
                <a:cs typeface="Poppins"/>
                <a:sym typeface="Poppins"/>
              </a:rPr>
              <a:t>American Bus Association (ABA)</a:t>
            </a:r>
          </a:p>
          <a:p>
            <a:pPr algn="l" marL="604519" indent="-302260" lvl="1">
              <a:lnSpc>
                <a:spcPts val="3919"/>
              </a:lnSpc>
              <a:buFont typeface="Arial"/>
              <a:buChar char="•"/>
            </a:pPr>
            <a:r>
              <a:rPr lang="en-US" sz="2799">
                <a:solidFill>
                  <a:srgbClr val="004AAD"/>
                </a:solidFill>
                <a:latin typeface="Poppins"/>
                <a:ea typeface="Poppins"/>
                <a:cs typeface="Poppins"/>
                <a:sym typeface="Poppins"/>
              </a:rPr>
              <a:t>National Tour Association (NTA)</a:t>
            </a:r>
          </a:p>
          <a:p>
            <a:pPr algn="l" marL="604519" indent="-302260" lvl="1">
              <a:lnSpc>
                <a:spcPts val="3919"/>
              </a:lnSpc>
              <a:buFont typeface="Arial"/>
              <a:buChar char="•"/>
            </a:pPr>
            <a:r>
              <a:rPr lang="en-US" sz="2799">
                <a:solidFill>
                  <a:srgbClr val="004AAD"/>
                </a:solidFill>
                <a:latin typeface="Poppins"/>
                <a:ea typeface="Poppins"/>
                <a:cs typeface="Poppins"/>
                <a:sym typeface="Poppins"/>
              </a:rPr>
              <a:t>Heritage Peer</a:t>
            </a:r>
          </a:p>
          <a:p>
            <a:pPr algn="l" marL="604519" indent="-302260" lvl="1">
              <a:lnSpc>
                <a:spcPts val="3919"/>
              </a:lnSpc>
              <a:buFont typeface="Arial"/>
              <a:buChar char="•"/>
            </a:pPr>
            <a:r>
              <a:rPr lang="en-US" sz="2799">
                <a:solidFill>
                  <a:srgbClr val="004AAD"/>
                </a:solidFill>
                <a:latin typeface="Poppins"/>
                <a:ea typeface="Poppins"/>
                <a:cs typeface="Poppins"/>
                <a:sym typeface="Poppins"/>
              </a:rPr>
              <a:t>Select Travel</a:t>
            </a:r>
          </a:p>
          <a:p>
            <a:pPr algn="l" marL="604519" indent="-302260" lvl="1">
              <a:lnSpc>
                <a:spcPts val="3919"/>
              </a:lnSpc>
              <a:buFont typeface="Arial"/>
              <a:buChar char="•"/>
            </a:pPr>
            <a:r>
              <a:rPr lang="en-US" sz="2799">
                <a:solidFill>
                  <a:srgbClr val="004AAD"/>
                </a:solidFill>
                <a:latin typeface="Poppins"/>
                <a:ea typeface="Poppins"/>
                <a:cs typeface="Poppins"/>
                <a:sym typeface="Poppins"/>
              </a:rPr>
              <a:t>Going on Faith</a:t>
            </a:r>
          </a:p>
          <a:p>
            <a:pPr algn="l" marL="604519" indent="-302260" lvl="1">
              <a:lnSpc>
                <a:spcPts val="3919"/>
              </a:lnSpc>
              <a:buFont typeface="Arial"/>
              <a:buChar char="•"/>
            </a:pPr>
            <a:r>
              <a:rPr lang="en-US" sz="2799">
                <a:solidFill>
                  <a:srgbClr val="004AAD"/>
                </a:solidFill>
                <a:latin typeface="Poppins"/>
                <a:ea typeface="Poppins"/>
                <a:cs typeface="Poppins"/>
                <a:sym typeface="Poppins"/>
              </a:rPr>
              <a:t>Ontario Motorcoach Association (OMCA)</a:t>
            </a:r>
          </a:p>
          <a:p>
            <a:pPr algn="l" marL="604519" indent="-302260" lvl="1">
              <a:lnSpc>
                <a:spcPts val="3919"/>
              </a:lnSpc>
              <a:buFont typeface="Arial"/>
              <a:buChar char="•"/>
            </a:pPr>
            <a:r>
              <a:rPr lang="en-US" sz="2799">
                <a:solidFill>
                  <a:srgbClr val="004AAD"/>
                </a:solidFill>
                <a:latin typeface="Poppins"/>
                <a:ea typeface="Poppins"/>
                <a:cs typeface="Poppins"/>
                <a:sym typeface="Poppins"/>
              </a:rPr>
              <a:t>Wisconsin Park &amp; Rec</a:t>
            </a:r>
          </a:p>
          <a:p>
            <a:pPr algn="l" marL="604519" indent="-302260" lvl="1">
              <a:lnSpc>
                <a:spcPts val="3919"/>
              </a:lnSpc>
              <a:buFont typeface="Arial"/>
              <a:buChar char="•"/>
            </a:pPr>
            <a:r>
              <a:rPr lang="en-US" sz="2799">
                <a:solidFill>
                  <a:srgbClr val="004AAD"/>
                </a:solidFill>
                <a:latin typeface="Poppins"/>
                <a:ea typeface="Poppins"/>
                <a:cs typeface="Poppins"/>
                <a:sym typeface="Poppins"/>
              </a:rPr>
              <a:t>Great Day Travel Marketplace</a:t>
            </a:r>
          </a:p>
        </p:txBody>
      </p:sp>
      <p:sp>
        <p:nvSpPr>
          <p:cNvPr name="TextBox 14" id="14"/>
          <p:cNvSpPr txBox="true"/>
          <p:nvPr/>
        </p:nvSpPr>
        <p:spPr>
          <a:xfrm rot="0">
            <a:off x="9144000" y="5844824"/>
            <a:ext cx="8951392" cy="4060428"/>
          </a:xfrm>
          <a:prstGeom prst="rect">
            <a:avLst/>
          </a:prstGeom>
        </p:spPr>
        <p:txBody>
          <a:bodyPr anchor="t" rtlCol="false" tIns="0" lIns="0" bIns="0" rIns="0">
            <a:spAutoFit/>
          </a:bodyPr>
          <a:lstStyle/>
          <a:p>
            <a:pPr algn="l" marL="604519" indent="-302260" lvl="1">
              <a:lnSpc>
                <a:spcPts val="3919"/>
              </a:lnSpc>
              <a:buFont typeface="Arial"/>
              <a:buChar char="•"/>
            </a:pPr>
            <a:r>
              <a:rPr lang="en-US" sz="2799">
                <a:solidFill>
                  <a:srgbClr val="004AAD"/>
                </a:solidFill>
                <a:latin typeface="Poppins"/>
                <a:ea typeface="Poppins"/>
                <a:cs typeface="Poppins"/>
                <a:sym typeface="Poppins"/>
              </a:rPr>
              <a:t>United Motorcoach Association</a:t>
            </a:r>
          </a:p>
          <a:p>
            <a:pPr algn="l" marL="604519" indent="-302260" lvl="1">
              <a:lnSpc>
                <a:spcPts val="3919"/>
              </a:lnSpc>
              <a:buFont typeface="Arial"/>
              <a:buChar char="•"/>
            </a:pPr>
            <a:r>
              <a:rPr lang="en-US" sz="2799">
                <a:solidFill>
                  <a:srgbClr val="004AAD"/>
                </a:solidFill>
                <a:latin typeface="Poppins"/>
                <a:ea typeface="Poppins"/>
                <a:cs typeface="Poppins"/>
                <a:sym typeface="Poppins"/>
              </a:rPr>
              <a:t>Travel Alliance Partners</a:t>
            </a:r>
          </a:p>
          <a:p>
            <a:pPr algn="l" marL="604519" indent="-302260" lvl="1">
              <a:lnSpc>
                <a:spcPts val="3919"/>
              </a:lnSpc>
              <a:buFont typeface="Arial"/>
              <a:buChar char="•"/>
            </a:pPr>
            <a:r>
              <a:rPr lang="en-US" sz="2799">
                <a:solidFill>
                  <a:srgbClr val="004AAD"/>
                </a:solidFill>
                <a:latin typeface="Poppins"/>
                <a:ea typeface="Poppins"/>
                <a:cs typeface="Poppins"/>
                <a:sym typeface="Poppins"/>
              </a:rPr>
              <a:t>US Travel IPW</a:t>
            </a:r>
          </a:p>
          <a:p>
            <a:pPr algn="l" marL="604519" indent="-302260" lvl="1">
              <a:lnSpc>
                <a:spcPts val="3919"/>
              </a:lnSpc>
              <a:buFont typeface="Arial"/>
              <a:buChar char="•"/>
            </a:pPr>
            <a:r>
              <a:rPr lang="en-US" sz="2799">
                <a:solidFill>
                  <a:srgbClr val="004AAD"/>
                </a:solidFill>
                <a:latin typeface="Poppins"/>
                <a:ea typeface="Poppins"/>
                <a:cs typeface="Poppins"/>
                <a:sym typeface="Poppins"/>
              </a:rPr>
              <a:t>International Inbound TravelAssociation (IITA)’</a:t>
            </a:r>
          </a:p>
          <a:p>
            <a:pPr algn="l" marL="604519" indent="-302260" lvl="1">
              <a:lnSpc>
                <a:spcPts val="3919"/>
              </a:lnSpc>
              <a:buFont typeface="Arial"/>
              <a:buChar char="•"/>
            </a:pPr>
            <a:r>
              <a:rPr lang="en-US" sz="2799">
                <a:solidFill>
                  <a:srgbClr val="004AAD"/>
                </a:solidFill>
                <a:latin typeface="Poppins"/>
                <a:ea typeface="Poppins"/>
                <a:cs typeface="Poppins"/>
                <a:sym typeface="Poppins"/>
              </a:rPr>
              <a:t>State Motorcoach Associations</a:t>
            </a:r>
          </a:p>
          <a:p>
            <a:pPr algn="l" marL="949965" indent="-316655" lvl="2">
              <a:lnSpc>
                <a:spcPts val="3080"/>
              </a:lnSpc>
              <a:buFont typeface="Arial"/>
              <a:buChar char="⚬"/>
            </a:pPr>
            <a:r>
              <a:rPr lang="en-US" sz="2200">
                <a:solidFill>
                  <a:srgbClr val="004AAD"/>
                </a:solidFill>
                <a:latin typeface="Poppins"/>
                <a:ea typeface="Poppins"/>
                <a:cs typeface="Poppins"/>
                <a:sym typeface="Poppins"/>
              </a:rPr>
              <a:t>Midwest Motorcoach</a:t>
            </a:r>
          </a:p>
          <a:p>
            <a:pPr algn="l" marL="949965" indent="-316655" lvl="2">
              <a:lnSpc>
                <a:spcPts val="3080"/>
              </a:lnSpc>
              <a:buFont typeface="Arial"/>
              <a:buChar char="⚬"/>
            </a:pPr>
            <a:r>
              <a:rPr lang="en-US" sz="2200">
                <a:solidFill>
                  <a:srgbClr val="004AAD"/>
                </a:solidFill>
                <a:latin typeface="Poppins"/>
                <a:ea typeface="Poppins"/>
                <a:cs typeface="Poppins"/>
                <a:sym typeface="Poppins"/>
              </a:rPr>
              <a:t>New England Motorcoach</a:t>
            </a:r>
          </a:p>
          <a:p>
            <a:pPr algn="l" marL="949965" indent="-316655" lvl="2">
              <a:lnSpc>
                <a:spcPts val="3080"/>
              </a:lnSpc>
              <a:buFont typeface="Arial"/>
              <a:buChar char="⚬"/>
            </a:pPr>
            <a:r>
              <a:rPr lang="en-US" sz="2200">
                <a:solidFill>
                  <a:srgbClr val="004AAD"/>
                </a:solidFill>
                <a:latin typeface="Poppins"/>
                <a:ea typeface="Poppins"/>
                <a:cs typeface="Poppins"/>
                <a:sym typeface="Poppins"/>
              </a:rPr>
              <a:t>Pennsylvania Bus Association</a:t>
            </a:r>
          </a:p>
          <a:p>
            <a:pPr algn="l" marL="949965" indent="-316655" lvl="2">
              <a:lnSpc>
                <a:spcPts val="3080"/>
              </a:lnSpc>
              <a:buFont typeface="Arial"/>
              <a:buChar char="⚬"/>
            </a:pPr>
            <a:r>
              <a:rPr lang="en-US" sz="2200">
                <a:solidFill>
                  <a:srgbClr val="004AAD"/>
                </a:solidFill>
                <a:latin typeface="Poppins"/>
                <a:ea typeface="Poppins"/>
                <a:cs typeface="Poppins"/>
                <a:sym typeface="Poppins"/>
              </a:rPr>
              <a:t>Tennesse Motorcoach Association</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15444" t="0" r="-15444" b="0"/>
            </a:stretch>
          </a:blipFill>
        </p:spPr>
      </p:sp>
      <p:sp>
        <p:nvSpPr>
          <p:cNvPr name="Freeform 3" id="3"/>
          <p:cNvSpPr/>
          <p:nvPr/>
        </p:nvSpPr>
        <p:spPr>
          <a:xfrm flipH="false" flipV="false" rot="0">
            <a:off x="0" y="27821"/>
            <a:ext cx="18288000" cy="4338615"/>
          </a:xfrm>
          <a:custGeom>
            <a:avLst/>
            <a:gdLst/>
            <a:ahLst/>
            <a:cxnLst/>
            <a:rect r="r" b="b" t="t" l="l"/>
            <a:pathLst>
              <a:path h="4338615" w="18288000">
                <a:moveTo>
                  <a:pt x="0" y="0"/>
                </a:moveTo>
                <a:lnTo>
                  <a:pt x="18288000" y="0"/>
                </a:lnTo>
                <a:lnTo>
                  <a:pt x="18288000" y="4338615"/>
                </a:lnTo>
                <a:lnTo>
                  <a:pt x="0" y="4338615"/>
                </a:lnTo>
                <a:lnTo>
                  <a:pt x="0" y="0"/>
                </a:lnTo>
                <a:close/>
              </a:path>
            </a:pathLst>
          </a:custGeom>
          <a:blipFill>
            <a:blip r:embed="rId3"/>
            <a:stretch>
              <a:fillRect l="0" t="-48098" r="0" b="-48098"/>
            </a:stretch>
          </a:blipFill>
        </p:spPr>
      </p:sp>
      <p:grpSp>
        <p:nvGrpSpPr>
          <p:cNvPr name="Group 4" id="4"/>
          <p:cNvGrpSpPr/>
          <p:nvPr/>
        </p:nvGrpSpPr>
        <p:grpSpPr>
          <a:xfrm rot="0">
            <a:off x="16169293" y="7485896"/>
            <a:ext cx="11237485" cy="1543050"/>
            <a:chOff x="0" y="0"/>
            <a:chExt cx="2959667" cy="406400"/>
          </a:xfrm>
        </p:grpSpPr>
        <p:sp>
          <p:nvSpPr>
            <p:cNvPr name="Freeform 5" id="5"/>
            <p:cNvSpPr/>
            <p:nvPr/>
          </p:nvSpPr>
          <p:spPr>
            <a:xfrm flipH="false" flipV="false" rot="0">
              <a:off x="0" y="0"/>
              <a:ext cx="2959667" cy="406400"/>
            </a:xfrm>
            <a:custGeom>
              <a:avLst/>
              <a:gdLst/>
              <a:ahLst/>
              <a:cxnLst/>
              <a:rect r="r" b="b" t="t" l="l"/>
              <a:pathLst>
                <a:path h="406400" w="2959667">
                  <a:moveTo>
                    <a:pt x="41336" y="0"/>
                  </a:moveTo>
                  <a:lnTo>
                    <a:pt x="2918331" y="0"/>
                  </a:lnTo>
                  <a:cubicBezTo>
                    <a:pt x="2929294" y="0"/>
                    <a:pt x="2939808" y="4355"/>
                    <a:pt x="2947560" y="12107"/>
                  </a:cubicBezTo>
                  <a:cubicBezTo>
                    <a:pt x="2955312" y="19859"/>
                    <a:pt x="2959667" y="30373"/>
                    <a:pt x="2959667" y="41336"/>
                  </a:cubicBezTo>
                  <a:lnTo>
                    <a:pt x="2959667" y="365064"/>
                  </a:lnTo>
                  <a:cubicBezTo>
                    <a:pt x="2959667" y="387893"/>
                    <a:pt x="2941160" y="406400"/>
                    <a:pt x="2918331" y="406400"/>
                  </a:cubicBezTo>
                  <a:lnTo>
                    <a:pt x="41336" y="406400"/>
                  </a:lnTo>
                  <a:cubicBezTo>
                    <a:pt x="18507" y="406400"/>
                    <a:pt x="0" y="387893"/>
                    <a:pt x="0" y="365064"/>
                  </a:cubicBezTo>
                  <a:lnTo>
                    <a:pt x="0" y="41336"/>
                  </a:lnTo>
                  <a:cubicBezTo>
                    <a:pt x="0" y="18507"/>
                    <a:pt x="18507" y="0"/>
                    <a:pt x="41336" y="0"/>
                  </a:cubicBezTo>
                  <a:close/>
                </a:path>
              </a:pathLst>
            </a:custGeom>
            <a:solidFill>
              <a:srgbClr val="5271FF"/>
            </a:solidFill>
            <a:ln cap="rnd">
              <a:noFill/>
              <a:prstDash val="solid"/>
              <a:round/>
            </a:ln>
          </p:spPr>
        </p:sp>
        <p:sp>
          <p:nvSpPr>
            <p:cNvPr name="TextBox 6" id="6"/>
            <p:cNvSpPr txBox="true"/>
            <p:nvPr/>
          </p:nvSpPr>
          <p:spPr>
            <a:xfrm>
              <a:off x="0" y="-38100"/>
              <a:ext cx="2959667" cy="444500"/>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0">
            <a:off x="14685871" y="9258300"/>
            <a:ext cx="11237485" cy="1543050"/>
            <a:chOff x="0" y="0"/>
            <a:chExt cx="2959667" cy="406400"/>
          </a:xfrm>
        </p:grpSpPr>
        <p:sp>
          <p:nvSpPr>
            <p:cNvPr name="Freeform 8" id="8"/>
            <p:cNvSpPr/>
            <p:nvPr/>
          </p:nvSpPr>
          <p:spPr>
            <a:xfrm flipH="false" flipV="false" rot="0">
              <a:off x="0" y="0"/>
              <a:ext cx="2959667" cy="406400"/>
            </a:xfrm>
            <a:custGeom>
              <a:avLst/>
              <a:gdLst/>
              <a:ahLst/>
              <a:cxnLst/>
              <a:rect r="r" b="b" t="t" l="l"/>
              <a:pathLst>
                <a:path h="406400" w="2959667">
                  <a:moveTo>
                    <a:pt x="41336" y="0"/>
                  </a:moveTo>
                  <a:lnTo>
                    <a:pt x="2918331" y="0"/>
                  </a:lnTo>
                  <a:cubicBezTo>
                    <a:pt x="2929294" y="0"/>
                    <a:pt x="2939808" y="4355"/>
                    <a:pt x="2947560" y="12107"/>
                  </a:cubicBezTo>
                  <a:cubicBezTo>
                    <a:pt x="2955312" y="19859"/>
                    <a:pt x="2959667" y="30373"/>
                    <a:pt x="2959667" y="41336"/>
                  </a:cubicBezTo>
                  <a:lnTo>
                    <a:pt x="2959667" y="365064"/>
                  </a:lnTo>
                  <a:cubicBezTo>
                    <a:pt x="2959667" y="387893"/>
                    <a:pt x="2941160" y="406400"/>
                    <a:pt x="2918331" y="406400"/>
                  </a:cubicBezTo>
                  <a:lnTo>
                    <a:pt x="41336" y="406400"/>
                  </a:lnTo>
                  <a:cubicBezTo>
                    <a:pt x="18507" y="406400"/>
                    <a:pt x="0" y="387893"/>
                    <a:pt x="0" y="365064"/>
                  </a:cubicBezTo>
                  <a:lnTo>
                    <a:pt x="0" y="41336"/>
                  </a:lnTo>
                  <a:cubicBezTo>
                    <a:pt x="0" y="18507"/>
                    <a:pt x="18507" y="0"/>
                    <a:pt x="41336" y="0"/>
                  </a:cubicBezTo>
                  <a:close/>
                </a:path>
              </a:pathLst>
            </a:custGeom>
            <a:solidFill>
              <a:srgbClr val="004AAD"/>
            </a:solidFill>
            <a:ln cap="rnd">
              <a:noFill/>
              <a:prstDash val="solid"/>
              <a:round/>
            </a:ln>
          </p:spPr>
        </p:sp>
        <p:sp>
          <p:nvSpPr>
            <p:cNvPr name="TextBox 9" id="9"/>
            <p:cNvSpPr txBox="true"/>
            <p:nvPr/>
          </p:nvSpPr>
          <p:spPr>
            <a:xfrm>
              <a:off x="0" y="-38100"/>
              <a:ext cx="2959667" cy="444500"/>
            </a:xfrm>
            <a:prstGeom prst="rect">
              <a:avLst/>
            </a:prstGeom>
          </p:spPr>
          <p:txBody>
            <a:bodyPr anchor="ctr" rtlCol="false" tIns="50800" lIns="50800" bIns="50800" rIns="50800"/>
            <a:lstStyle/>
            <a:p>
              <a:pPr algn="ctr">
                <a:lnSpc>
                  <a:spcPts val="2659"/>
                </a:lnSpc>
              </a:pPr>
            </a:p>
          </p:txBody>
        </p:sp>
      </p:grpSp>
      <p:grpSp>
        <p:nvGrpSpPr>
          <p:cNvPr name="Group 10" id="10"/>
          <p:cNvGrpSpPr/>
          <p:nvPr/>
        </p:nvGrpSpPr>
        <p:grpSpPr>
          <a:xfrm rot="0">
            <a:off x="-3034530" y="3600450"/>
            <a:ext cx="19461475" cy="2903951"/>
            <a:chOff x="0" y="0"/>
            <a:chExt cx="5125656" cy="764827"/>
          </a:xfrm>
        </p:grpSpPr>
        <p:sp>
          <p:nvSpPr>
            <p:cNvPr name="Freeform 11" id="11"/>
            <p:cNvSpPr/>
            <p:nvPr/>
          </p:nvSpPr>
          <p:spPr>
            <a:xfrm flipH="false" flipV="false" rot="0">
              <a:off x="0" y="0"/>
              <a:ext cx="5125656" cy="764827"/>
            </a:xfrm>
            <a:custGeom>
              <a:avLst/>
              <a:gdLst/>
              <a:ahLst/>
              <a:cxnLst/>
              <a:rect r="r" b="b" t="t" l="l"/>
              <a:pathLst>
                <a:path h="764827" w="5125656">
                  <a:moveTo>
                    <a:pt x="23868" y="0"/>
                  </a:moveTo>
                  <a:lnTo>
                    <a:pt x="5101788" y="0"/>
                  </a:lnTo>
                  <a:cubicBezTo>
                    <a:pt x="5114970" y="0"/>
                    <a:pt x="5125656" y="10686"/>
                    <a:pt x="5125656" y="23868"/>
                  </a:cubicBezTo>
                  <a:lnTo>
                    <a:pt x="5125656" y="740958"/>
                  </a:lnTo>
                  <a:cubicBezTo>
                    <a:pt x="5125656" y="747289"/>
                    <a:pt x="5123142" y="753360"/>
                    <a:pt x="5118665" y="757836"/>
                  </a:cubicBezTo>
                  <a:cubicBezTo>
                    <a:pt x="5114189" y="762312"/>
                    <a:pt x="5108118" y="764827"/>
                    <a:pt x="5101788" y="764827"/>
                  </a:cubicBezTo>
                  <a:lnTo>
                    <a:pt x="23868" y="764827"/>
                  </a:lnTo>
                  <a:cubicBezTo>
                    <a:pt x="17538" y="764827"/>
                    <a:pt x="11467" y="762312"/>
                    <a:pt x="6991" y="757836"/>
                  </a:cubicBezTo>
                  <a:cubicBezTo>
                    <a:pt x="2515" y="753360"/>
                    <a:pt x="0" y="747289"/>
                    <a:pt x="0" y="740958"/>
                  </a:cubicBezTo>
                  <a:lnTo>
                    <a:pt x="0" y="23868"/>
                  </a:lnTo>
                  <a:cubicBezTo>
                    <a:pt x="0" y="10686"/>
                    <a:pt x="10686" y="0"/>
                    <a:pt x="23868" y="0"/>
                  </a:cubicBezTo>
                  <a:close/>
                </a:path>
              </a:pathLst>
            </a:custGeom>
            <a:solidFill>
              <a:srgbClr val="004AAD"/>
            </a:solidFill>
            <a:ln cap="rnd">
              <a:noFill/>
              <a:prstDash val="solid"/>
              <a:round/>
            </a:ln>
          </p:spPr>
        </p:sp>
        <p:sp>
          <p:nvSpPr>
            <p:cNvPr name="TextBox 12" id="12"/>
            <p:cNvSpPr txBox="true"/>
            <p:nvPr/>
          </p:nvSpPr>
          <p:spPr>
            <a:xfrm>
              <a:off x="0" y="-38100"/>
              <a:ext cx="5125656" cy="802927"/>
            </a:xfrm>
            <a:prstGeom prst="rect">
              <a:avLst/>
            </a:prstGeom>
          </p:spPr>
          <p:txBody>
            <a:bodyPr anchor="ctr" rtlCol="false" tIns="50800" lIns="50800" bIns="50800" rIns="50800"/>
            <a:lstStyle/>
            <a:p>
              <a:pPr algn="ctr">
                <a:lnSpc>
                  <a:spcPts val="2659"/>
                </a:lnSpc>
              </a:pPr>
            </a:p>
          </p:txBody>
        </p:sp>
      </p:grpSp>
      <p:grpSp>
        <p:nvGrpSpPr>
          <p:cNvPr name="Group 13" id="13"/>
          <p:cNvGrpSpPr/>
          <p:nvPr/>
        </p:nvGrpSpPr>
        <p:grpSpPr>
          <a:xfrm rot="0">
            <a:off x="-1441217" y="-957609"/>
            <a:ext cx="2882434" cy="2882434"/>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sp>
        <p:sp>
          <p:nvSpPr>
            <p:cNvPr name="TextBox 15" id="15"/>
            <p:cNvSpPr txBox="true"/>
            <p:nvPr/>
          </p:nvSpPr>
          <p:spPr>
            <a:xfrm>
              <a:off x="76200" y="19050"/>
              <a:ext cx="660400" cy="717550"/>
            </a:xfrm>
            <a:prstGeom prst="rect">
              <a:avLst/>
            </a:prstGeom>
          </p:spPr>
          <p:txBody>
            <a:bodyPr anchor="ctr" rtlCol="false" tIns="50800" lIns="50800" bIns="50800" rIns="50800"/>
            <a:lstStyle/>
            <a:p>
              <a:pPr algn="ctr">
                <a:lnSpc>
                  <a:spcPts val="2399"/>
                </a:lnSpc>
              </a:pPr>
            </a:p>
          </p:txBody>
        </p:sp>
      </p:grpSp>
      <p:sp>
        <p:nvSpPr>
          <p:cNvPr name="Freeform 16" id="16"/>
          <p:cNvSpPr/>
          <p:nvPr/>
        </p:nvSpPr>
        <p:spPr>
          <a:xfrm flipH="false" flipV="false" rot="0">
            <a:off x="802609" y="452513"/>
            <a:ext cx="2105666" cy="1152374"/>
          </a:xfrm>
          <a:custGeom>
            <a:avLst/>
            <a:gdLst/>
            <a:ahLst/>
            <a:cxnLst/>
            <a:rect r="r" b="b" t="t" l="l"/>
            <a:pathLst>
              <a:path h="1152374" w="2105666">
                <a:moveTo>
                  <a:pt x="0" y="0"/>
                </a:moveTo>
                <a:lnTo>
                  <a:pt x="2105666" y="0"/>
                </a:lnTo>
                <a:lnTo>
                  <a:pt x="2105666" y="1152374"/>
                </a:lnTo>
                <a:lnTo>
                  <a:pt x="0" y="115237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7" id="17"/>
          <p:cNvGrpSpPr/>
          <p:nvPr/>
        </p:nvGrpSpPr>
        <p:grpSpPr>
          <a:xfrm rot="0">
            <a:off x="16426946" y="8105926"/>
            <a:ext cx="2882434" cy="2882434"/>
            <a:chOff x="0" y="0"/>
            <a:chExt cx="812800" cy="812800"/>
          </a:xfrm>
        </p:grpSpPr>
        <p:sp>
          <p:nvSpPr>
            <p:cNvPr name="Freeform 18" id="1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sp>
        <p:sp>
          <p:nvSpPr>
            <p:cNvPr name="TextBox 19" id="19"/>
            <p:cNvSpPr txBox="true"/>
            <p:nvPr/>
          </p:nvSpPr>
          <p:spPr>
            <a:xfrm>
              <a:off x="76200" y="19050"/>
              <a:ext cx="660400" cy="717550"/>
            </a:xfrm>
            <a:prstGeom prst="rect">
              <a:avLst/>
            </a:prstGeom>
          </p:spPr>
          <p:txBody>
            <a:bodyPr anchor="ctr" rtlCol="false" tIns="50800" lIns="50800" bIns="50800" rIns="50800"/>
            <a:lstStyle/>
            <a:p>
              <a:pPr algn="ctr">
                <a:lnSpc>
                  <a:spcPts val="2399"/>
                </a:lnSpc>
              </a:pPr>
            </a:p>
          </p:txBody>
        </p:sp>
      </p:grpSp>
      <p:sp>
        <p:nvSpPr>
          <p:cNvPr name="TextBox 20" id="20"/>
          <p:cNvSpPr txBox="true"/>
          <p:nvPr/>
        </p:nvSpPr>
        <p:spPr>
          <a:xfrm rot="0">
            <a:off x="1101443" y="3686175"/>
            <a:ext cx="15325503" cy="2628875"/>
          </a:xfrm>
          <a:prstGeom prst="rect">
            <a:avLst/>
          </a:prstGeom>
        </p:spPr>
        <p:txBody>
          <a:bodyPr anchor="t" rtlCol="false" tIns="0" lIns="0" bIns="0" rIns="0">
            <a:spAutoFit/>
          </a:bodyPr>
          <a:lstStyle/>
          <a:p>
            <a:pPr algn="l">
              <a:lnSpc>
                <a:spcPts val="9900"/>
              </a:lnSpc>
            </a:pPr>
            <a:r>
              <a:rPr lang="en-US" sz="9000" b="true">
                <a:solidFill>
                  <a:srgbClr val="FFFFFF"/>
                </a:solidFill>
                <a:latin typeface="Poppins Ultra-Bold"/>
                <a:ea typeface="Poppins Ultra-Bold"/>
                <a:cs typeface="Poppins Ultra-Bold"/>
                <a:sym typeface="Poppins Ultra-Bold"/>
              </a:rPr>
              <a:t>CIRCLE WISCONSIN MIDWEST MARKETPLACE</a:t>
            </a:r>
          </a:p>
        </p:txBody>
      </p:sp>
      <p:sp>
        <p:nvSpPr>
          <p:cNvPr name="TextBox 21" id="21"/>
          <p:cNvSpPr txBox="true"/>
          <p:nvPr/>
        </p:nvSpPr>
        <p:spPr>
          <a:xfrm rot="0">
            <a:off x="1101443" y="6788449"/>
            <a:ext cx="6384219" cy="1395523"/>
          </a:xfrm>
          <a:prstGeom prst="rect">
            <a:avLst/>
          </a:prstGeom>
        </p:spPr>
        <p:txBody>
          <a:bodyPr anchor="t" rtlCol="false" tIns="0" lIns="0" bIns="0" rIns="0">
            <a:spAutoFit/>
          </a:bodyPr>
          <a:lstStyle/>
          <a:p>
            <a:pPr algn="l" marL="839848" indent="-419924" lvl="1">
              <a:lnSpc>
                <a:spcPts val="5445"/>
              </a:lnSpc>
              <a:buFont typeface="Arial"/>
              <a:buChar char="•"/>
            </a:pPr>
            <a:r>
              <a:rPr lang="en-US" sz="3889">
                <a:solidFill>
                  <a:srgbClr val="626953"/>
                </a:solidFill>
                <a:latin typeface="Poppins"/>
                <a:ea typeface="Poppins"/>
                <a:cs typeface="Poppins"/>
                <a:sym typeface="Poppins"/>
              </a:rPr>
              <a:t>April 6 - 8</a:t>
            </a:r>
          </a:p>
          <a:p>
            <a:pPr algn="l" marL="839848" indent="-419924" lvl="1">
              <a:lnSpc>
                <a:spcPts val="5445"/>
              </a:lnSpc>
              <a:buFont typeface="Arial"/>
              <a:buChar char="•"/>
            </a:pPr>
            <a:r>
              <a:rPr lang="en-US" sz="3889">
                <a:solidFill>
                  <a:srgbClr val="626953"/>
                </a:solidFill>
                <a:latin typeface="Poppins"/>
                <a:ea typeface="Poppins"/>
                <a:cs typeface="Poppins"/>
                <a:sym typeface="Poppins"/>
              </a:rPr>
              <a:t>Dubuque, IA</a:t>
            </a:r>
          </a:p>
        </p:txBody>
      </p:sp>
      <p:sp>
        <p:nvSpPr>
          <p:cNvPr name="TextBox 22" id="22"/>
          <p:cNvSpPr txBox="true"/>
          <p:nvPr/>
        </p:nvSpPr>
        <p:spPr>
          <a:xfrm rot="0">
            <a:off x="1658660" y="8623887"/>
            <a:ext cx="7830941" cy="1173576"/>
          </a:xfrm>
          <a:prstGeom prst="rect">
            <a:avLst/>
          </a:prstGeom>
        </p:spPr>
        <p:txBody>
          <a:bodyPr anchor="t" rtlCol="false" tIns="0" lIns="0" bIns="0" rIns="0">
            <a:spAutoFit/>
          </a:bodyPr>
          <a:lstStyle/>
          <a:p>
            <a:pPr algn="l">
              <a:lnSpc>
                <a:spcPts val="4606"/>
              </a:lnSpc>
              <a:spcBef>
                <a:spcPct val="0"/>
              </a:spcBef>
            </a:pPr>
            <a:r>
              <a:rPr lang="en-US" sz="3290">
                <a:solidFill>
                  <a:srgbClr val="626953"/>
                </a:solidFill>
                <a:latin typeface="Poppins"/>
                <a:ea typeface="Poppins"/>
                <a:cs typeface="Poppins"/>
                <a:sym typeface="Poppins"/>
              </a:rPr>
              <a:t>Over 35 one-on-one appointments with tour operators/plan</a:t>
            </a:r>
          </a:p>
        </p:txBody>
      </p:sp>
      <p:sp>
        <p:nvSpPr>
          <p:cNvPr name="TextBox 23" id="23"/>
          <p:cNvSpPr txBox="true"/>
          <p:nvPr/>
        </p:nvSpPr>
        <p:spPr>
          <a:xfrm rot="0">
            <a:off x="10731470" y="6807499"/>
            <a:ext cx="4453606" cy="2335883"/>
          </a:xfrm>
          <a:prstGeom prst="rect">
            <a:avLst/>
          </a:prstGeom>
        </p:spPr>
        <p:txBody>
          <a:bodyPr anchor="t" rtlCol="false" tIns="0" lIns="0" bIns="0" rIns="0">
            <a:spAutoFit/>
          </a:bodyPr>
          <a:lstStyle/>
          <a:p>
            <a:pPr algn="l">
              <a:lnSpc>
                <a:spcPts val="4606"/>
              </a:lnSpc>
            </a:pPr>
            <a:r>
              <a:rPr lang="en-US" sz="3290">
                <a:solidFill>
                  <a:srgbClr val="626953"/>
                </a:solidFill>
                <a:latin typeface="Poppins"/>
                <a:ea typeface="Poppins"/>
                <a:cs typeface="Poppins"/>
                <a:sym typeface="Poppins"/>
              </a:rPr>
              <a:t>Budget-friendly:</a:t>
            </a:r>
          </a:p>
          <a:p>
            <a:pPr algn="l">
              <a:lnSpc>
                <a:spcPts val="4606"/>
              </a:lnSpc>
            </a:pPr>
          </a:p>
          <a:p>
            <a:pPr algn="l">
              <a:lnSpc>
                <a:spcPts val="4606"/>
              </a:lnSpc>
            </a:pPr>
            <a:r>
              <a:rPr lang="en-US" sz="3290">
                <a:solidFill>
                  <a:srgbClr val="626953"/>
                </a:solidFill>
                <a:latin typeface="Poppins"/>
                <a:ea typeface="Poppins"/>
                <a:cs typeface="Poppins"/>
                <a:sym typeface="Poppins"/>
              </a:rPr>
              <a:t>$495/member</a:t>
            </a:r>
          </a:p>
          <a:p>
            <a:pPr algn="l">
              <a:lnSpc>
                <a:spcPts val="4606"/>
              </a:lnSpc>
              <a:spcBef>
                <a:spcPct val="0"/>
              </a:spcBef>
            </a:pPr>
            <a:r>
              <a:rPr lang="en-US" sz="3290">
                <a:solidFill>
                  <a:srgbClr val="626953"/>
                </a:solidFill>
                <a:latin typeface="Poppins"/>
                <a:ea typeface="Poppins"/>
                <a:cs typeface="Poppins"/>
                <a:sym typeface="Poppins"/>
              </a:rPr>
              <a:t>$750/non member</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15444" t="0" r="-15444" b="0"/>
            </a:stretch>
          </a:blipFill>
        </p:spPr>
      </p:sp>
      <p:grpSp>
        <p:nvGrpSpPr>
          <p:cNvPr name="Group 3" id="3"/>
          <p:cNvGrpSpPr/>
          <p:nvPr/>
        </p:nvGrpSpPr>
        <p:grpSpPr>
          <a:xfrm rot="0">
            <a:off x="5218727" y="673644"/>
            <a:ext cx="13939271" cy="8229600"/>
            <a:chOff x="0" y="0"/>
            <a:chExt cx="3671248" cy="2167467"/>
          </a:xfrm>
        </p:grpSpPr>
        <p:sp>
          <p:nvSpPr>
            <p:cNvPr name="Freeform 4" id="4"/>
            <p:cNvSpPr/>
            <p:nvPr/>
          </p:nvSpPr>
          <p:spPr>
            <a:xfrm flipH="false" flipV="false" rot="0">
              <a:off x="0" y="0"/>
              <a:ext cx="3671248" cy="2167467"/>
            </a:xfrm>
            <a:custGeom>
              <a:avLst/>
              <a:gdLst/>
              <a:ahLst/>
              <a:cxnLst/>
              <a:rect r="r" b="b" t="t" l="l"/>
              <a:pathLst>
                <a:path h="2167467" w="3671248">
                  <a:moveTo>
                    <a:pt x="33324" y="0"/>
                  </a:moveTo>
                  <a:lnTo>
                    <a:pt x="3637924" y="0"/>
                  </a:lnTo>
                  <a:cubicBezTo>
                    <a:pt x="3656329" y="0"/>
                    <a:pt x="3671248" y="14920"/>
                    <a:pt x="3671248" y="33324"/>
                  </a:cubicBezTo>
                  <a:lnTo>
                    <a:pt x="3671248" y="2134143"/>
                  </a:lnTo>
                  <a:cubicBezTo>
                    <a:pt x="3671248" y="2142981"/>
                    <a:pt x="3667737" y="2151457"/>
                    <a:pt x="3661488" y="2157706"/>
                  </a:cubicBezTo>
                  <a:cubicBezTo>
                    <a:pt x="3655239" y="2163956"/>
                    <a:pt x="3646762" y="2167467"/>
                    <a:pt x="3637924" y="2167467"/>
                  </a:cubicBezTo>
                  <a:lnTo>
                    <a:pt x="33324" y="2167467"/>
                  </a:lnTo>
                  <a:cubicBezTo>
                    <a:pt x="24486" y="2167467"/>
                    <a:pt x="16010" y="2163956"/>
                    <a:pt x="9760" y="2157706"/>
                  </a:cubicBezTo>
                  <a:cubicBezTo>
                    <a:pt x="3511" y="2151457"/>
                    <a:pt x="0" y="2142981"/>
                    <a:pt x="0" y="2134143"/>
                  </a:cubicBezTo>
                  <a:lnTo>
                    <a:pt x="0" y="33324"/>
                  </a:lnTo>
                  <a:cubicBezTo>
                    <a:pt x="0" y="24486"/>
                    <a:pt x="3511" y="16010"/>
                    <a:pt x="9760" y="9760"/>
                  </a:cubicBezTo>
                  <a:cubicBezTo>
                    <a:pt x="16010" y="3511"/>
                    <a:pt x="24486" y="0"/>
                    <a:pt x="33324" y="0"/>
                  </a:cubicBezTo>
                  <a:close/>
                </a:path>
              </a:pathLst>
            </a:custGeom>
            <a:solidFill>
              <a:srgbClr val="004AAD"/>
            </a:solidFill>
            <a:ln cap="rnd">
              <a:noFill/>
              <a:prstDash val="solid"/>
              <a:round/>
            </a:ln>
          </p:spPr>
        </p:sp>
        <p:sp>
          <p:nvSpPr>
            <p:cNvPr name="TextBox 5" id="5"/>
            <p:cNvSpPr txBox="true"/>
            <p:nvPr/>
          </p:nvSpPr>
          <p:spPr>
            <a:xfrm>
              <a:off x="0" y="-38100"/>
              <a:ext cx="3671248" cy="2205567"/>
            </a:xfrm>
            <a:prstGeom prst="rect">
              <a:avLst/>
            </a:prstGeom>
          </p:spPr>
          <p:txBody>
            <a:bodyPr anchor="ctr" rtlCol="false" tIns="50800" lIns="50800" bIns="50800" rIns="50800"/>
            <a:lstStyle/>
            <a:p>
              <a:pPr algn="ctr">
                <a:lnSpc>
                  <a:spcPts val="2659"/>
                </a:lnSpc>
              </a:pPr>
            </a:p>
          </p:txBody>
        </p:sp>
      </p:grpSp>
      <p:grpSp>
        <p:nvGrpSpPr>
          <p:cNvPr name="Group 6" id="6"/>
          <p:cNvGrpSpPr>
            <a:grpSpLocks noChangeAspect="true"/>
          </p:cNvGrpSpPr>
          <p:nvPr/>
        </p:nvGrpSpPr>
        <p:grpSpPr>
          <a:xfrm rot="0">
            <a:off x="1028700" y="2181074"/>
            <a:ext cx="6181247" cy="6383992"/>
            <a:chOff x="0" y="0"/>
            <a:chExt cx="6350000" cy="6558280"/>
          </a:xfrm>
        </p:grpSpPr>
        <p:sp>
          <p:nvSpPr>
            <p:cNvPr name="Freeform 7" id="7"/>
            <p:cNvSpPr/>
            <p:nvPr/>
          </p:nvSpPr>
          <p:spPr>
            <a:xfrm flipH="false" flipV="false" rot="0">
              <a:off x="74930" y="74930"/>
              <a:ext cx="6200140" cy="6408420"/>
            </a:xfrm>
            <a:custGeom>
              <a:avLst/>
              <a:gdLst/>
              <a:ahLst/>
              <a:cxnLst/>
              <a:rect r="r" b="b" t="t" l="l"/>
              <a:pathLst>
                <a:path h="6408420" w="620014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3"/>
              <a:stretch>
                <a:fillRect l="-18906" t="0" r="-18906" b="0"/>
              </a:stretch>
            </a:blipFill>
          </p:spPr>
        </p:sp>
        <p:sp>
          <p:nvSpPr>
            <p:cNvPr name="Freeform 8" id="8"/>
            <p:cNvSpPr/>
            <p:nvPr/>
          </p:nvSpPr>
          <p:spPr>
            <a:xfrm flipH="false" flipV="false" rot="0">
              <a:off x="0" y="0"/>
              <a:ext cx="6350000" cy="6558280"/>
            </a:xfrm>
            <a:custGeom>
              <a:avLst/>
              <a:gdLst/>
              <a:ahLst/>
              <a:cxnLst/>
              <a:rect r="r" b="b" t="t" l="l"/>
              <a:pathLst>
                <a:path h="6558280" w="635000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5271FF"/>
            </a:solidFill>
          </p:spPr>
        </p:sp>
      </p:grpSp>
      <p:sp>
        <p:nvSpPr>
          <p:cNvPr name="Freeform 9" id="9"/>
          <p:cNvSpPr/>
          <p:nvPr/>
        </p:nvSpPr>
        <p:spPr>
          <a:xfrm flipH="false" flipV="false" rot="0">
            <a:off x="15153634" y="1028700"/>
            <a:ext cx="2105666" cy="1152374"/>
          </a:xfrm>
          <a:custGeom>
            <a:avLst/>
            <a:gdLst/>
            <a:ahLst/>
            <a:cxnLst/>
            <a:rect r="r" b="b" t="t" l="l"/>
            <a:pathLst>
              <a:path h="1152374" w="2105666">
                <a:moveTo>
                  <a:pt x="0" y="0"/>
                </a:moveTo>
                <a:lnTo>
                  <a:pt x="2105666" y="0"/>
                </a:lnTo>
                <a:lnTo>
                  <a:pt x="2105666" y="1152374"/>
                </a:lnTo>
                <a:lnTo>
                  <a:pt x="0" y="115237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0" id="10"/>
          <p:cNvGrpSpPr/>
          <p:nvPr/>
        </p:nvGrpSpPr>
        <p:grpSpPr>
          <a:xfrm rot="0">
            <a:off x="8795588" y="-1989626"/>
            <a:ext cx="2882434" cy="2882434"/>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sp>
        <p:sp>
          <p:nvSpPr>
            <p:cNvPr name="TextBox 12" id="12"/>
            <p:cNvSpPr txBox="true"/>
            <p:nvPr/>
          </p:nvSpPr>
          <p:spPr>
            <a:xfrm>
              <a:off x="76200" y="19050"/>
              <a:ext cx="660400" cy="717550"/>
            </a:xfrm>
            <a:prstGeom prst="rect">
              <a:avLst/>
            </a:prstGeom>
          </p:spPr>
          <p:txBody>
            <a:bodyPr anchor="ctr" rtlCol="false" tIns="50800" lIns="50800" bIns="50800" rIns="50800"/>
            <a:lstStyle/>
            <a:p>
              <a:pPr algn="ctr">
                <a:lnSpc>
                  <a:spcPts val="2399"/>
                </a:lnSpc>
              </a:pPr>
            </a:p>
          </p:txBody>
        </p:sp>
      </p:grpSp>
      <p:grpSp>
        <p:nvGrpSpPr>
          <p:cNvPr name="Group 13" id="13"/>
          <p:cNvGrpSpPr/>
          <p:nvPr/>
        </p:nvGrpSpPr>
        <p:grpSpPr>
          <a:xfrm rot="0">
            <a:off x="9144000" y="1763864"/>
            <a:ext cx="13423760" cy="417210"/>
            <a:chOff x="0" y="0"/>
            <a:chExt cx="17898347" cy="556280"/>
          </a:xfrm>
        </p:grpSpPr>
        <p:grpSp>
          <p:nvGrpSpPr>
            <p:cNvPr name="Group 14" id="14"/>
            <p:cNvGrpSpPr/>
            <p:nvPr/>
          </p:nvGrpSpPr>
          <p:grpSpPr>
            <a:xfrm rot="0">
              <a:off x="0" y="0"/>
              <a:ext cx="17898347" cy="556280"/>
              <a:chOff x="0" y="0"/>
              <a:chExt cx="3535476" cy="109882"/>
            </a:xfrm>
          </p:grpSpPr>
          <p:sp>
            <p:nvSpPr>
              <p:cNvPr name="Freeform 15" id="15"/>
              <p:cNvSpPr/>
              <p:nvPr/>
            </p:nvSpPr>
            <p:spPr>
              <a:xfrm flipH="false" flipV="false" rot="0">
                <a:off x="0" y="0"/>
                <a:ext cx="3535476" cy="109882"/>
              </a:xfrm>
              <a:custGeom>
                <a:avLst/>
                <a:gdLst/>
                <a:ahLst/>
                <a:cxnLst/>
                <a:rect r="r" b="b" t="t" l="l"/>
                <a:pathLst>
                  <a:path h="109882" w="3535476">
                    <a:moveTo>
                      <a:pt x="34604" y="0"/>
                    </a:moveTo>
                    <a:lnTo>
                      <a:pt x="3500872" y="0"/>
                    </a:lnTo>
                    <a:cubicBezTo>
                      <a:pt x="3519983" y="0"/>
                      <a:pt x="3535476" y="15493"/>
                      <a:pt x="3535476" y="34604"/>
                    </a:cubicBezTo>
                    <a:lnTo>
                      <a:pt x="3535476" y="75278"/>
                    </a:lnTo>
                    <a:cubicBezTo>
                      <a:pt x="3535476" y="84456"/>
                      <a:pt x="3531830" y="93258"/>
                      <a:pt x="3525341" y="99747"/>
                    </a:cubicBezTo>
                    <a:cubicBezTo>
                      <a:pt x="3518851" y="106237"/>
                      <a:pt x="3510050" y="109882"/>
                      <a:pt x="3500872" y="109882"/>
                    </a:cubicBezTo>
                    <a:lnTo>
                      <a:pt x="34604" y="109882"/>
                    </a:lnTo>
                    <a:cubicBezTo>
                      <a:pt x="15493" y="109882"/>
                      <a:pt x="0" y="94390"/>
                      <a:pt x="0" y="75278"/>
                    </a:cubicBezTo>
                    <a:lnTo>
                      <a:pt x="0" y="34604"/>
                    </a:lnTo>
                    <a:cubicBezTo>
                      <a:pt x="0" y="15493"/>
                      <a:pt x="15493" y="0"/>
                      <a:pt x="34604" y="0"/>
                    </a:cubicBezTo>
                    <a:close/>
                  </a:path>
                </a:pathLst>
              </a:custGeom>
              <a:solidFill>
                <a:srgbClr val="FFFFFF"/>
              </a:solidFill>
              <a:ln cap="rnd">
                <a:noFill/>
                <a:prstDash val="solid"/>
                <a:round/>
              </a:ln>
            </p:spPr>
          </p:sp>
          <p:sp>
            <p:nvSpPr>
              <p:cNvPr name="TextBox 16" id="16"/>
              <p:cNvSpPr txBox="true"/>
              <p:nvPr/>
            </p:nvSpPr>
            <p:spPr>
              <a:xfrm>
                <a:off x="0" y="-38100"/>
                <a:ext cx="3535476" cy="147982"/>
              </a:xfrm>
              <a:prstGeom prst="rect">
                <a:avLst/>
              </a:prstGeom>
            </p:spPr>
            <p:txBody>
              <a:bodyPr anchor="ctr" rtlCol="false" tIns="50800" lIns="50800" bIns="50800" rIns="50800"/>
              <a:lstStyle/>
              <a:p>
                <a:pPr algn="ctr">
                  <a:lnSpc>
                    <a:spcPts val="2659"/>
                  </a:lnSpc>
                </a:pPr>
              </a:p>
            </p:txBody>
          </p:sp>
        </p:grpSp>
        <p:sp>
          <p:nvSpPr>
            <p:cNvPr name="TextBox 17" id="17"/>
            <p:cNvSpPr txBox="true"/>
            <p:nvPr/>
          </p:nvSpPr>
          <p:spPr>
            <a:xfrm rot="0">
              <a:off x="512227" y="42510"/>
              <a:ext cx="8910098" cy="499429"/>
            </a:xfrm>
            <a:prstGeom prst="rect">
              <a:avLst/>
            </a:prstGeom>
          </p:spPr>
          <p:txBody>
            <a:bodyPr anchor="t" rtlCol="false" tIns="0" lIns="0" bIns="0" rIns="0">
              <a:spAutoFit/>
            </a:bodyPr>
            <a:lstStyle/>
            <a:p>
              <a:pPr algn="just">
                <a:lnSpc>
                  <a:spcPts val="2749"/>
                </a:lnSpc>
              </a:pPr>
              <a:r>
                <a:rPr lang="en-US" b="true" sz="2499">
                  <a:solidFill>
                    <a:srgbClr val="5271FF"/>
                  </a:solidFill>
                  <a:latin typeface="Poppins Bold"/>
                  <a:ea typeface="Poppins Bold"/>
                  <a:cs typeface="Poppins Bold"/>
                  <a:sym typeface="Poppins Bold"/>
                </a:rPr>
                <a:t>CONTACT INFORMATION</a:t>
              </a:r>
            </a:p>
          </p:txBody>
        </p:sp>
      </p:grpSp>
      <p:grpSp>
        <p:nvGrpSpPr>
          <p:cNvPr name="Group 18" id="18"/>
          <p:cNvGrpSpPr/>
          <p:nvPr/>
        </p:nvGrpSpPr>
        <p:grpSpPr>
          <a:xfrm rot="0">
            <a:off x="9144000" y="2579389"/>
            <a:ext cx="13423760" cy="417210"/>
            <a:chOff x="0" y="0"/>
            <a:chExt cx="17898347" cy="556280"/>
          </a:xfrm>
        </p:grpSpPr>
        <p:grpSp>
          <p:nvGrpSpPr>
            <p:cNvPr name="Group 19" id="19"/>
            <p:cNvGrpSpPr/>
            <p:nvPr/>
          </p:nvGrpSpPr>
          <p:grpSpPr>
            <a:xfrm rot="0">
              <a:off x="0" y="0"/>
              <a:ext cx="17898347" cy="556280"/>
              <a:chOff x="0" y="0"/>
              <a:chExt cx="3535476" cy="109882"/>
            </a:xfrm>
          </p:grpSpPr>
          <p:sp>
            <p:nvSpPr>
              <p:cNvPr name="Freeform 20" id="20"/>
              <p:cNvSpPr/>
              <p:nvPr/>
            </p:nvSpPr>
            <p:spPr>
              <a:xfrm flipH="false" flipV="false" rot="0">
                <a:off x="0" y="0"/>
                <a:ext cx="3535476" cy="109882"/>
              </a:xfrm>
              <a:custGeom>
                <a:avLst/>
                <a:gdLst/>
                <a:ahLst/>
                <a:cxnLst/>
                <a:rect r="r" b="b" t="t" l="l"/>
                <a:pathLst>
                  <a:path h="109882" w="3535476">
                    <a:moveTo>
                      <a:pt x="34604" y="0"/>
                    </a:moveTo>
                    <a:lnTo>
                      <a:pt x="3500872" y="0"/>
                    </a:lnTo>
                    <a:cubicBezTo>
                      <a:pt x="3519983" y="0"/>
                      <a:pt x="3535476" y="15493"/>
                      <a:pt x="3535476" y="34604"/>
                    </a:cubicBezTo>
                    <a:lnTo>
                      <a:pt x="3535476" y="75278"/>
                    </a:lnTo>
                    <a:cubicBezTo>
                      <a:pt x="3535476" y="84456"/>
                      <a:pt x="3531830" y="93258"/>
                      <a:pt x="3525341" y="99747"/>
                    </a:cubicBezTo>
                    <a:cubicBezTo>
                      <a:pt x="3518851" y="106237"/>
                      <a:pt x="3510050" y="109882"/>
                      <a:pt x="3500872" y="109882"/>
                    </a:cubicBezTo>
                    <a:lnTo>
                      <a:pt x="34604" y="109882"/>
                    </a:lnTo>
                    <a:cubicBezTo>
                      <a:pt x="15493" y="109882"/>
                      <a:pt x="0" y="94390"/>
                      <a:pt x="0" y="75278"/>
                    </a:cubicBezTo>
                    <a:lnTo>
                      <a:pt x="0" y="34604"/>
                    </a:lnTo>
                    <a:cubicBezTo>
                      <a:pt x="0" y="15493"/>
                      <a:pt x="15493" y="0"/>
                      <a:pt x="34604" y="0"/>
                    </a:cubicBezTo>
                    <a:close/>
                  </a:path>
                </a:pathLst>
              </a:custGeom>
              <a:solidFill>
                <a:srgbClr val="FFFFFF"/>
              </a:solidFill>
              <a:ln cap="rnd">
                <a:noFill/>
                <a:prstDash val="solid"/>
                <a:round/>
              </a:ln>
            </p:spPr>
          </p:sp>
          <p:sp>
            <p:nvSpPr>
              <p:cNvPr name="TextBox 21" id="21"/>
              <p:cNvSpPr txBox="true"/>
              <p:nvPr/>
            </p:nvSpPr>
            <p:spPr>
              <a:xfrm>
                <a:off x="0" y="-38100"/>
                <a:ext cx="3535476" cy="147982"/>
              </a:xfrm>
              <a:prstGeom prst="rect">
                <a:avLst/>
              </a:prstGeom>
            </p:spPr>
            <p:txBody>
              <a:bodyPr anchor="ctr" rtlCol="false" tIns="50800" lIns="50800" bIns="50800" rIns="50800"/>
              <a:lstStyle/>
              <a:p>
                <a:pPr algn="ctr">
                  <a:lnSpc>
                    <a:spcPts val="2659"/>
                  </a:lnSpc>
                </a:pPr>
              </a:p>
            </p:txBody>
          </p:sp>
        </p:grpSp>
        <p:sp>
          <p:nvSpPr>
            <p:cNvPr name="TextBox 22" id="22"/>
            <p:cNvSpPr txBox="true"/>
            <p:nvPr/>
          </p:nvSpPr>
          <p:spPr>
            <a:xfrm rot="0">
              <a:off x="512227" y="56851"/>
              <a:ext cx="8910098" cy="499429"/>
            </a:xfrm>
            <a:prstGeom prst="rect">
              <a:avLst/>
            </a:prstGeom>
          </p:spPr>
          <p:txBody>
            <a:bodyPr anchor="t" rtlCol="false" tIns="0" lIns="0" bIns="0" rIns="0">
              <a:spAutoFit/>
            </a:bodyPr>
            <a:lstStyle/>
            <a:p>
              <a:pPr algn="l">
                <a:lnSpc>
                  <a:spcPts val="2749"/>
                </a:lnSpc>
              </a:pPr>
              <a:r>
                <a:rPr lang="en-US" sz="2499" b="true">
                  <a:solidFill>
                    <a:srgbClr val="5271FF"/>
                  </a:solidFill>
                  <a:latin typeface="Poppins Ultra-Bold"/>
                  <a:ea typeface="Poppins Ultra-Bold"/>
                  <a:cs typeface="Poppins Ultra-Bold"/>
                  <a:sym typeface="Poppins Ultra-Bold"/>
                </a:rPr>
                <a:t>IMAGES</a:t>
              </a:r>
            </a:p>
          </p:txBody>
        </p:sp>
      </p:grpSp>
      <p:grpSp>
        <p:nvGrpSpPr>
          <p:cNvPr name="Group 23" id="23"/>
          <p:cNvGrpSpPr/>
          <p:nvPr/>
        </p:nvGrpSpPr>
        <p:grpSpPr>
          <a:xfrm rot="0">
            <a:off x="-4099469" y="542156"/>
            <a:ext cx="10256338" cy="1543050"/>
            <a:chOff x="0" y="0"/>
            <a:chExt cx="2701258" cy="406400"/>
          </a:xfrm>
        </p:grpSpPr>
        <p:sp>
          <p:nvSpPr>
            <p:cNvPr name="Freeform 24" id="24"/>
            <p:cNvSpPr/>
            <p:nvPr/>
          </p:nvSpPr>
          <p:spPr>
            <a:xfrm flipH="false" flipV="false" rot="0">
              <a:off x="0" y="0"/>
              <a:ext cx="2701258" cy="406400"/>
            </a:xfrm>
            <a:custGeom>
              <a:avLst/>
              <a:gdLst/>
              <a:ahLst/>
              <a:cxnLst/>
              <a:rect r="r" b="b" t="t" l="l"/>
              <a:pathLst>
                <a:path h="406400" w="2701258">
                  <a:moveTo>
                    <a:pt x="45291" y="0"/>
                  </a:moveTo>
                  <a:lnTo>
                    <a:pt x="2655967" y="0"/>
                  </a:lnTo>
                  <a:cubicBezTo>
                    <a:pt x="2680980" y="0"/>
                    <a:pt x="2701258" y="20277"/>
                    <a:pt x="2701258" y="45291"/>
                  </a:cubicBezTo>
                  <a:lnTo>
                    <a:pt x="2701258" y="361109"/>
                  </a:lnTo>
                  <a:cubicBezTo>
                    <a:pt x="2701258" y="386123"/>
                    <a:pt x="2680980" y="406400"/>
                    <a:pt x="2655967" y="406400"/>
                  </a:cubicBezTo>
                  <a:lnTo>
                    <a:pt x="45291" y="406400"/>
                  </a:lnTo>
                  <a:cubicBezTo>
                    <a:pt x="20277" y="406400"/>
                    <a:pt x="0" y="386123"/>
                    <a:pt x="0" y="361109"/>
                  </a:cubicBezTo>
                  <a:lnTo>
                    <a:pt x="0" y="45291"/>
                  </a:lnTo>
                  <a:cubicBezTo>
                    <a:pt x="0" y="20277"/>
                    <a:pt x="20277" y="0"/>
                    <a:pt x="45291" y="0"/>
                  </a:cubicBezTo>
                  <a:close/>
                </a:path>
              </a:pathLst>
            </a:custGeom>
            <a:solidFill>
              <a:srgbClr val="5271FF"/>
            </a:solidFill>
            <a:ln cap="rnd">
              <a:noFill/>
              <a:prstDash val="solid"/>
              <a:round/>
            </a:ln>
          </p:spPr>
        </p:sp>
        <p:sp>
          <p:nvSpPr>
            <p:cNvPr name="TextBox 25" id="25"/>
            <p:cNvSpPr txBox="true"/>
            <p:nvPr/>
          </p:nvSpPr>
          <p:spPr>
            <a:xfrm>
              <a:off x="0" y="-38100"/>
              <a:ext cx="2701258" cy="444500"/>
            </a:xfrm>
            <a:prstGeom prst="rect">
              <a:avLst/>
            </a:prstGeom>
          </p:spPr>
          <p:txBody>
            <a:bodyPr anchor="ctr" rtlCol="false" tIns="50800" lIns="50800" bIns="50800" rIns="50800"/>
            <a:lstStyle/>
            <a:p>
              <a:pPr algn="ctr">
                <a:lnSpc>
                  <a:spcPts val="2659"/>
                </a:lnSpc>
              </a:pPr>
            </a:p>
          </p:txBody>
        </p:sp>
      </p:grpSp>
      <p:sp>
        <p:nvSpPr>
          <p:cNvPr name="Freeform 26" id="26"/>
          <p:cNvSpPr/>
          <p:nvPr/>
        </p:nvSpPr>
        <p:spPr>
          <a:xfrm flipH="false" flipV="false" rot="-5400000">
            <a:off x="7166568" y="693549"/>
            <a:ext cx="2105666" cy="1152374"/>
          </a:xfrm>
          <a:custGeom>
            <a:avLst/>
            <a:gdLst/>
            <a:ahLst/>
            <a:cxnLst/>
            <a:rect r="r" b="b" t="t" l="l"/>
            <a:pathLst>
              <a:path h="1152374" w="2105666">
                <a:moveTo>
                  <a:pt x="0" y="0"/>
                </a:moveTo>
                <a:lnTo>
                  <a:pt x="2105666" y="0"/>
                </a:lnTo>
                <a:lnTo>
                  <a:pt x="2105666" y="1152374"/>
                </a:lnTo>
                <a:lnTo>
                  <a:pt x="0" y="115237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27" id="27"/>
          <p:cNvGrpSpPr/>
          <p:nvPr/>
        </p:nvGrpSpPr>
        <p:grpSpPr>
          <a:xfrm rot="0">
            <a:off x="9144000" y="3387124"/>
            <a:ext cx="13423760" cy="417210"/>
            <a:chOff x="0" y="0"/>
            <a:chExt cx="17898347" cy="556280"/>
          </a:xfrm>
        </p:grpSpPr>
        <p:grpSp>
          <p:nvGrpSpPr>
            <p:cNvPr name="Group 28" id="28"/>
            <p:cNvGrpSpPr/>
            <p:nvPr/>
          </p:nvGrpSpPr>
          <p:grpSpPr>
            <a:xfrm rot="0">
              <a:off x="0" y="0"/>
              <a:ext cx="17898347" cy="556280"/>
              <a:chOff x="0" y="0"/>
              <a:chExt cx="3535476" cy="109882"/>
            </a:xfrm>
          </p:grpSpPr>
          <p:sp>
            <p:nvSpPr>
              <p:cNvPr name="Freeform 29" id="29"/>
              <p:cNvSpPr/>
              <p:nvPr/>
            </p:nvSpPr>
            <p:spPr>
              <a:xfrm flipH="false" flipV="false" rot="0">
                <a:off x="0" y="0"/>
                <a:ext cx="3535476" cy="109882"/>
              </a:xfrm>
              <a:custGeom>
                <a:avLst/>
                <a:gdLst/>
                <a:ahLst/>
                <a:cxnLst/>
                <a:rect r="r" b="b" t="t" l="l"/>
                <a:pathLst>
                  <a:path h="109882" w="3535476">
                    <a:moveTo>
                      <a:pt x="34604" y="0"/>
                    </a:moveTo>
                    <a:lnTo>
                      <a:pt x="3500872" y="0"/>
                    </a:lnTo>
                    <a:cubicBezTo>
                      <a:pt x="3519983" y="0"/>
                      <a:pt x="3535476" y="15493"/>
                      <a:pt x="3535476" y="34604"/>
                    </a:cubicBezTo>
                    <a:lnTo>
                      <a:pt x="3535476" y="75278"/>
                    </a:lnTo>
                    <a:cubicBezTo>
                      <a:pt x="3535476" y="84456"/>
                      <a:pt x="3531830" y="93258"/>
                      <a:pt x="3525341" y="99747"/>
                    </a:cubicBezTo>
                    <a:cubicBezTo>
                      <a:pt x="3518851" y="106237"/>
                      <a:pt x="3510050" y="109882"/>
                      <a:pt x="3500872" y="109882"/>
                    </a:cubicBezTo>
                    <a:lnTo>
                      <a:pt x="34604" y="109882"/>
                    </a:lnTo>
                    <a:cubicBezTo>
                      <a:pt x="15493" y="109882"/>
                      <a:pt x="0" y="94390"/>
                      <a:pt x="0" y="75278"/>
                    </a:cubicBezTo>
                    <a:lnTo>
                      <a:pt x="0" y="34604"/>
                    </a:lnTo>
                    <a:cubicBezTo>
                      <a:pt x="0" y="15493"/>
                      <a:pt x="15493" y="0"/>
                      <a:pt x="34604" y="0"/>
                    </a:cubicBezTo>
                    <a:close/>
                  </a:path>
                </a:pathLst>
              </a:custGeom>
              <a:solidFill>
                <a:srgbClr val="FFFFFF"/>
              </a:solidFill>
              <a:ln cap="rnd">
                <a:noFill/>
                <a:prstDash val="solid"/>
                <a:round/>
              </a:ln>
            </p:spPr>
          </p:sp>
          <p:sp>
            <p:nvSpPr>
              <p:cNvPr name="TextBox 30" id="30"/>
              <p:cNvSpPr txBox="true"/>
              <p:nvPr/>
            </p:nvSpPr>
            <p:spPr>
              <a:xfrm>
                <a:off x="0" y="-38100"/>
                <a:ext cx="3535476" cy="147982"/>
              </a:xfrm>
              <a:prstGeom prst="rect">
                <a:avLst/>
              </a:prstGeom>
            </p:spPr>
            <p:txBody>
              <a:bodyPr anchor="ctr" rtlCol="false" tIns="50800" lIns="50800" bIns="50800" rIns="50800"/>
              <a:lstStyle/>
              <a:p>
                <a:pPr algn="ctr">
                  <a:lnSpc>
                    <a:spcPts val="2659"/>
                  </a:lnSpc>
                </a:pPr>
              </a:p>
            </p:txBody>
          </p:sp>
        </p:grpSp>
        <p:sp>
          <p:nvSpPr>
            <p:cNvPr name="TextBox 31" id="31"/>
            <p:cNvSpPr txBox="true"/>
            <p:nvPr/>
          </p:nvSpPr>
          <p:spPr>
            <a:xfrm rot="0">
              <a:off x="512227" y="56851"/>
              <a:ext cx="8910098" cy="499429"/>
            </a:xfrm>
            <a:prstGeom prst="rect">
              <a:avLst/>
            </a:prstGeom>
          </p:spPr>
          <p:txBody>
            <a:bodyPr anchor="t" rtlCol="false" tIns="0" lIns="0" bIns="0" rIns="0">
              <a:spAutoFit/>
            </a:bodyPr>
            <a:lstStyle/>
            <a:p>
              <a:pPr algn="l">
                <a:lnSpc>
                  <a:spcPts val="2749"/>
                </a:lnSpc>
              </a:pPr>
              <a:r>
                <a:rPr lang="en-US" sz="2499" b="true">
                  <a:solidFill>
                    <a:srgbClr val="5271FF"/>
                  </a:solidFill>
                  <a:latin typeface="Poppins Ultra-Bold"/>
                  <a:ea typeface="Poppins Ultra-Bold"/>
                  <a:cs typeface="Poppins Ultra-Bold"/>
                  <a:sym typeface="Poppins Ultra-Bold"/>
                </a:rPr>
                <a:t>MAP</a:t>
              </a:r>
            </a:p>
          </p:txBody>
        </p:sp>
      </p:grpSp>
      <p:grpSp>
        <p:nvGrpSpPr>
          <p:cNvPr name="Group 32" id="32"/>
          <p:cNvGrpSpPr/>
          <p:nvPr/>
        </p:nvGrpSpPr>
        <p:grpSpPr>
          <a:xfrm rot="0">
            <a:off x="9144000" y="4194859"/>
            <a:ext cx="13423760" cy="417210"/>
            <a:chOff x="0" y="0"/>
            <a:chExt cx="17898347" cy="556280"/>
          </a:xfrm>
        </p:grpSpPr>
        <p:grpSp>
          <p:nvGrpSpPr>
            <p:cNvPr name="Group 33" id="33"/>
            <p:cNvGrpSpPr/>
            <p:nvPr/>
          </p:nvGrpSpPr>
          <p:grpSpPr>
            <a:xfrm rot="0">
              <a:off x="0" y="0"/>
              <a:ext cx="17898347" cy="556280"/>
              <a:chOff x="0" y="0"/>
              <a:chExt cx="3535476" cy="109882"/>
            </a:xfrm>
          </p:grpSpPr>
          <p:sp>
            <p:nvSpPr>
              <p:cNvPr name="Freeform 34" id="34"/>
              <p:cNvSpPr/>
              <p:nvPr/>
            </p:nvSpPr>
            <p:spPr>
              <a:xfrm flipH="false" flipV="false" rot="0">
                <a:off x="0" y="0"/>
                <a:ext cx="3535476" cy="109882"/>
              </a:xfrm>
              <a:custGeom>
                <a:avLst/>
                <a:gdLst/>
                <a:ahLst/>
                <a:cxnLst/>
                <a:rect r="r" b="b" t="t" l="l"/>
                <a:pathLst>
                  <a:path h="109882" w="3535476">
                    <a:moveTo>
                      <a:pt x="34604" y="0"/>
                    </a:moveTo>
                    <a:lnTo>
                      <a:pt x="3500872" y="0"/>
                    </a:lnTo>
                    <a:cubicBezTo>
                      <a:pt x="3519983" y="0"/>
                      <a:pt x="3535476" y="15493"/>
                      <a:pt x="3535476" y="34604"/>
                    </a:cubicBezTo>
                    <a:lnTo>
                      <a:pt x="3535476" y="75278"/>
                    </a:lnTo>
                    <a:cubicBezTo>
                      <a:pt x="3535476" y="84456"/>
                      <a:pt x="3531830" y="93258"/>
                      <a:pt x="3525341" y="99747"/>
                    </a:cubicBezTo>
                    <a:cubicBezTo>
                      <a:pt x="3518851" y="106237"/>
                      <a:pt x="3510050" y="109882"/>
                      <a:pt x="3500872" y="109882"/>
                    </a:cubicBezTo>
                    <a:lnTo>
                      <a:pt x="34604" y="109882"/>
                    </a:lnTo>
                    <a:cubicBezTo>
                      <a:pt x="15493" y="109882"/>
                      <a:pt x="0" y="94390"/>
                      <a:pt x="0" y="75278"/>
                    </a:cubicBezTo>
                    <a:lnTo>
                      <a:pt x="0" y="34604"/>
                    </a:lnTo>
                    <a:cubicBezTo>
                      <a:pt x="0" y="15493"/>
                      <a:pt x="15493" y="0"/>
                      <a:pt x="34604" y="0"/>
                    </a:cubicBezTo>
                    <a:close/>
                  </a:path>
                </a:pathLst>
              </a:custGeom>
              <a:solidFill>
                <a:srgbClr val="FFFFFF"/>
              </a:solidFill>
              <a:ln cap="rnd">
                <a:noFill/>
                <a:prstDash val="solid"/>
                <a:round/>
              </a:ln>
            </p:spPr>
          </p:sp>
          <p:sp>
            <p:nvSpPr>
              <p:cNvPr name="TextBox 35" id="35"/>
              <p:cNvSpPr txBox="true"/>
              <p:nvPr/>
            </p:nvSpPr>
            <p:spPr>
              <a:xfrm>
                <a:off x="0" y="-38100"/>
                <a:ext cx="3535476" cy="147982"/>
              </a:xfrm>
              <a:prstGeom prst="rect">
                <a:avLst/>
              </a:prstGeom>
            </p:spPr>
            <p:txBody>
              <a:bodyPr anchor="ctr" rtlCol="false" tIns="50800" lIns="50800" bIns="50800" rIns="50800"/>
              <a:lstStyle/>
              <a:p>
                <a:pPr algn="ctr">
                  <a:lnSpc>
                    <a:spcPts val="2659"/>
                  </a:lnSpc>
                </a:pPr>
              </a:p>
            </p:txBody>
          </p:sp>
        </p:grpSp>
        <p:sp>
          <p:nvSpPr>
            <p:cNvPr name="TextBox 36" id="36"/>
            <p:cNvSpPr txBox="true"/>
            <p:nvPr/>
          </p:nvSpPr>
          <p:spPr>
            <a:xfrm rot="0">
              <a:off x="512227" y="56851"/>
              <a:ext cx="11679773" cy="499429"/>
            </a:xfrm>
            <a:prstGeom prst="rect">
              <a:avLst/>
            </a:prstGeom>
          </p:spPr>
          <p:txBody>
            <a:bodyPr anchor="t" rtlCol="false" tIns="0" lIns="0" bIns="0" rIns="0">
              <a:spAutoFit/>
            </a:bodyPr>
            <a:lstStyle/>
            <a:p>
              <a:pPr algn="l">
                <a:lnSpc>
                  <a:spcPts val="2749"/>
                </a:lnSpc>
              </a:pPr>
              <a:r>
                <a:rPr lang="en-US" sz="2499" b="true">
                  <a:solidFill>
                    <a:srgbClr val="5271FF"/>
                  </a:solidFill>
                  <a:latin typeface="Poppins Ultra-Bold"/>
                  <a:ea typeface="Poppins Ultra-Bold"/>
                  <a:cs typeface="Poppins Ultra-Bold"/>
                  <a:sym typeface="Poppins Ultra-Bold"/>
                </a:rPr>
                <a:t> EXPERIENCES/SPECIAL EVENTS</a:t>
              </a:r>
            </a:p>
          </p:txBody>
        </p:sp>
      </p:grpSp>
      <p:grpSp>
        <p:nvGrpSpPr>
          <p:cNvPr name="Group 37" id="37"/>
          <p:cNvGrpSpPr/>
          <p:nvPr/>
        </p:nvGrpSpPr>
        <p:grpSpPr>
          <a:xfrm rot="0">
            <a:off x="9144000" y="5002593"/>
            <a:ext cx="13423760" cy="417210"/>
            <a:chOff x="0" y="0"/>
            <a:chExt cx="17898347" cy="556280"/>
          </a:xfrm>
        </p:grpSpPr>
        <p:grpSp>
          <p:nvGrpSpPr>
            <p:cNvPr name="Group 38" id="38"/>
            <p:cNvGrpSpPr/>
            <p:nvPr/>
          </p:nvGrpSpPr>
          <p:grpSpPr>
            <a:xfrm rot="0">
              <a:off x="0" y="0"/>
              <a:ext cx="17898347" cy="556280"/>
              <a:chOff x="0" y="0"/>
              <a:chExt cx="3535476" cy="109882"/>
            </a:xfrm>
          </p:grpSpPr>
          <p:sp>
            <p:nvSpPr>
              <p:cNvPr name="Freeform 39" id="39"/>
              <p:cNvSpPr/>
              <p:nvPr/>
            </p:nvSpPr>
            <p:spPr>
              <a:xfrm flipH="false" flipV="false" rot="0">
                <a:off x="0" y="0"/>
                <a:ext cx="3535476" cy="109882"/>
              </a:xfrm>
              <a:custGeom>
                <a:avLst/>
                <a:gdLst/>
                <a:ahLst/>
                <a:cxnLst/>
                <a:rect r="r" b="b" t="t" l="l"/>
                <a:pathLst>
                  <a:path h="109882" w="3535476">
                    <a:moveTo>
                      <a:pt x="34604" y="0"/>
                    </a:moveTo>
                    <a:lnTo>
                      <a:pt x="3500872" y="0"/>
                    </a:lnTo>
                    <a:cubicBezTo>
                      <a:pt x="3519983" y="0"/>
                      <a:pt x="3535476" y="15493"/>
                      <a:pt x="3535476" y="34604"/>
                    </a:cubicBezTo>
                    <a:lnTo>
                      <a:pt x="3535476" y="75278"/>
                    </a:lnTo>
                    <a:cubicBezTo>
                      <a:pt x="3535476" y="84456"/>
                      <a:pt x="3531830" y="93258"/>
                      <a:pt x="3525341" y="99747"/>
                    </a:cubicBezTo>
                    <a:cubicBezTo>
                      <a:pt x="3518851" y="106237"/>
                      <a:pt x="3510050" y="109882"/>
                      <a:pt x="3500872" y="109882"/>
                    </a:cubicBezTo>
                    <a:lnTo>
                      <a:pt x="34604" y="109882"/>
                    </a:lnTo>
                    <a:cubicBezTo>
                      <a:pt x="15493" y="109882"/>
                      <a:pt x="0" y="94390"/>
                      <a:pt x="0" y="75278"/>
                    </a:cubicBezTo>
                    <a:lnTo>
                      <a:pt x="0" y="34604"/>
                    </a:lnTo>
                    <a:cubicBezTo>
                      <a:pt x="0" y="15493"/>
                      <a:pt x="15493" y="0"/>
                      <a:pt x="34604" y="0"/>
                    </a:cubicBezTo>
                    <a:close/>
                  </a:path>
                </a:pathLst>
              </a:custGeom>
              <a:solidFill>
                <a:srgbClr val="FFFFFF"/>
              </a:solidFill>
              <a:ln cap="rnd">
                <a:noFill/>
                <a:prstDash val="solid"/>
                <a:round/>
              </a:ln>
            </p:spPr>
          </p:sp>
          <p:sp>
            <p:nvSpPr>
              <p:cNvPr name="TextBox 40" id="40"/>
              <p:cNvSpPr txBox="true"/>
              <p:nvPr/>
            </p:nvSpPr>
            <p:spPr>
              <a:xfrm>
                <a:off x="0" y="-38100"/>
                <a:ext cx="3535476" cy="147982"/>
              </a:xfrm>
              <a:prstGeom prst="rect">
                <a:avLst/>
              </a:prstGeom>
            </p:spPr>
            <p:txBody>
              <a:bodyPr anchor="ctr" rtlCol="false" tIns="50800" lIns="50800" bIns="50800" rIns="50800"/>
              <a:lstStyle/>
              <a:p>
                <a:pPr algn="ctr">
                  <a:lnSpc>
                    <a:spcPts val="2659"/>
                  </a:lnSpc>
                </a:pPr>
              </a:p>
            </p:txBody>
          </p:sp>
        </p:grpSp>
        <p:sp>
          <p:nvSpPr>
            <p:cNvPr name="TextBox 41" id="41"/>
            <p:cNvSpPr txBox="true"/>
            <p:nvPr/>
          </p:nvSpPr>
          <p:spPr>
            <a:xfrm rot="0">
              <a:off x="512227" y="56851"/>
              <a:ext cx="11135319" cy="499429"/>
            </a:xfrm>
            <a:prstGeom prst="rect">
              <a:avLst/>
            </a:prstGeom>
          </p:spPr>
          <p:txBody>
            <a:bodyPr anchor="t" rtlCol="false" tIns="0" lIns="0" bIns="0" rIns="0">
              <a:spAutoFit/>
            </a:bodyPr>
            <a:lstStyle/>
            <a:p>
              <a:pPr algn="l">
                <a:lnSpc>
                  <a:spcPts val="2749"/>
                </a:lnSpc>
              </a:pPr>
              <a:r>
                <a:rPr lang="en-US" sz="2499" b="true">
                  <a:solidFill>
                    <a:srgbClr val="5271FF"/>
                  </a:solidFill>
                  <a:latin typeface="Poppins Ultra-Bold"/>
                  <a:ea typeface="Poppins Ultra-Bold"/>
                  <a:cs typeface="Poppins Ultra-Bold"/>
                  <a:sym typeface="Poppins Ultra-Bold"/>
                </a:rPr>
                <a:t>DESCRIPTION</a:t>
              </a:r>
            </a:p>
          </p:txBody>
        </p:sp>
      </p:grpSp>
      <p:sp>
        <p:nvSpPr>
          <p:cNvPr name="TextBox 42" id="42"/>
          <p:cNvSpPr txBox="true"/>
          <p:nvPr/>
        </p:nvSpPr>
        <p:spPr>
          <a:xfrm rot="0">
            <a:off x="467235" y="902333"/>
            <a:ext cx="5496568" cy="832221"/>
          </a:xfrm>
          <a:prstGeom prst="rect">
            <a:avLst/>
          </a:prstGeom>
        </p:spPr>
        <p:txBody>
          <a:bodyPr anchor="t" rtlCol="false" tIns="0" lIns="0" bIns="0" rIns="0">
            <a:spAutoFit/>
          </a:bodyPr>
          <a:lstStyle/>
          <a:p>
            <a:pPr algn="l">
              <a:lnSpc>
                <a:spcPts val="6090"/>
              </a:lnSpc>
            </a:pPr>
            <a:r>
              <a:rPr lang="en-US" sz="5537" b="true">
                <a:solidFill>
                  <a:srgbClr val="FFFFFF"/>
                </a:solidFill>
                <a:latin typeface="Poppins Ultra-Bold"/>
                <a:ea typeface="Poppins Ultra-Bold"/>
                <a:cs typeface="Poppins Ultra-Bold"/>
                <a:sym typeface="Poppins Ultra-Bold"/>
              </a:rPr>
              <a:t>SALES SHEETS</a:t>
            </a:r>
          </a:p>
        </p:txBody>
      </p:sp>
      <p:grpSp>
        <p:nvGrpSpPr>
          <p:cNvPr name="Group 43" id="43"/>
          <p:cNvGrpSpPr/>
          <p:nvPr/>
        </p:nvGrpSpPr>
        <p:grpSpPr>
          <a:xfrm rot="0">
            <a:off x="9144000" y="5819853"/>
            <a:ext cx="13423760" cy="417210"/>
            <a:chOff x="0" y="0"/>
            <a:chExt cx="17898347" cy="556280"/>
          </a:xfrm>
        </p:grpSpPr>
        <p:grpSp>
          <p:nvGrpSpPr>
            <p:cNvPr name="Group 44" id="44"/>
            <p:cNvGrpSpPr/>
            <p:nvPr/>
          </p:nvGrpSpPr>
          <p:grpSpPr>
            <a:xfrm rot="0">
              <a:off x="0" y="0"/>
              <a:ext cx="17898347" cy="556280"/>
              <a:chOff x="0" y="0"/>
              <a:chExt cx="3535476" cy="109882"/>
            </a:xfrm>
          </p:grpSpPr>
          <p:sp>
            <p:nvSpPr>
              <p:cNvPr name="Freeform 45" id="45"/>
              <p:cNvSpPr/>
              <p:nvPr/>
            </p:nvSpPr>
            <p:spPr>
              <a:xfrm flipH="false" flipV="false" rot="0">
                <a:off x="0" y="0"/>
                <a:ext cx="3535476" cy="109882"/>
              </a:xfrm>
              <a:custGeom>
                <a:avLst/>
                <a:gdLst/>
                <a:ahLst/>
                <a:cxnLst/>
                <a:rect r="r" b="b" t="t" l="l"/>
                <a:pathLst>
                  <a:path h="109882" w="3535476">
                    <a:moveTo>
                      <a:pt x="34604" y="0"/>
                    </a:moveTo>
                    <a:lnTo>
                      <a:pt x="3500872" y="0"/>
                    </a:lnTo>
                    <a:cubicBezTo>
                      <a:pt x="3519983" y="0"/>
                      <a:pt x="3535476" y="15493"/>
                      <a:pt x="3535476" y="34604"/>
                    </a:cubicBezTo>
                    <a:lnTo>
                      <a:pt x="3535476" y="75278"/>
                    </a:lnTo>
                    <a:cubicBezTo>
                      <a:pt x="3535476" y="84456"/>
                      <a:pt x="3531830" y="93258"/>
                      <a:pt x="3525341" y="99747"/>
                    </a:cubicBezTo>
                    <a:cubicBezTo>
                      <a:pt x="3518851" y="106237"/>
                      <a:pt x="3510050" y="109882"/>
                      <a:pt x="3500872" y="109882"/>
                    </a:cubicBezTo>
                    <a:lnTo>
                      <a:pt x="34604" y="109882"/>
                    </a:lnTo>
                    <a:cubicBezTo>
                      <a:pt x="15493" y="109882"/>
                      <a:pt x="0" y="94390"/>
                      <a:pt x="0" y="75278"/>
                    </a:cubicBezTo>
                    <a:lnTo>
                      <a:pt x="0" y="34604"/>
                    </a:lnTo>
                    <a:cubicBezTo>
                      <a:pt x="0" y="15493"/>
                      <a:pt x="15493" y="0"/>
                      <a:pt x="34604" y="0"/>
                    </a:cubicBezTo>
                    <a:close/>
                  </a:path>
                </a:pathLst>
              </a:custGeom>
              <a:solidFill>
                <a:srgbClr val="FFFFFF"/>
              </a:solidFill>
              <a:ln cap="rnd">
                <a:noFill/>
                <a:prstDash val="solid"/>
                <a:round/>
              </a:ln>
            </p:spPr>
          </p:sp>
          <p:sp>
            <p:nvSpPr>
              <p:cNvPr name="TextBox 46" id="46"/>
              <p:cNvSpPr txBox="true"/>
              <p:nvPr/>
            </p:nvSpPr>
            <p:spPr>
              <a:xfrm>
                <a:off x="0" y="-38100"/>
                <a:ext cx="3535476" cy="147982"/>
              </a:xfrm>
              <a:prstGeom prst="rect">
                <a:avLst/>
              </a:prstGeom>
            </p:spPr>
            <p:txBody>
              <a:bodyPr anchor="ctr" rtlCol="false" tIns="50800" lIns="50800" bIns="50800" rIns="50800"/>
              <a:lstStyle/>
              <a:p>
                <a:pPr algn="ctr">
                  <a:lnSpc>
                    <a:spcPts val="2659"/>
                  </a:lnSpc>
                </a:pPr>
              </a:p>
            </p:txBody>
          </p:sp>
        </p:grpSp>
        <p:sp>
          <p:nvSpPr>
            <p:cNvPr name="TextBox 47" id="47"/>
            <p:cNvSpPr txBox="true"/>
            <p:nvPr/>
          </p:nvSpPr>
          <p:spPr>
            <a:xfrm rot="0">
              <a:off x="512227" y="56851"/>
              <a:ext cx="11135319" cy="499429"/>
            </a:xfrm>
            <a:prstGeom prst="rect">
              <a:avLst/>
            </a:prstGeom>
          </p:spPr>
          <p:txBody>
            <a:bodyPr anchor="t" rtlCol="false" tIns="0" lIns="0" bIns="0" rIns="0">
              <a:spAutoFit/>
            </a:bodyPr>
            <a:lstStyle/>
            <a:p>
              <a:pPr algn="l">
                <a:lnSpc>
                  <a:spcPts val="2749"/>
                </a:lnSpc>
              </a:pPr>
              <a:r>
                <a:rPr lang="en-US" sz="2499" b="true">
                  <a:solidFill>
                    <a:srgbClr val="5271FF"/>
                  </a:solidFill>
                  <a:latin typeface="Poppins Ultra-Bold"/>
                  <a:ea typeface="Poppins Ultra-Bold"/>
                  <a:cs typeface="Poppins Ultra-Bold"/>
                  <a:sym typeface="Poppins Ultra-Bold"/>
                </a:rPr>
                <a:t>PRICING</a:t>
              </a:r>
            </a:p>
          </p:txBody>
        </p:sp>
      </p:grpSp>
      <p:grpSp>
        <p:nvGrpSpPr>
          <p:cNvPr name="Group 48" id="48"/>
          <p:cNvGrpSpPr/>
          <p:nvPr/>
        </p:nvGrpSpPr>
        <p:grpSpPr>
          <a:xfrm rot="0">
            <a:off x="9144000" y="6637113"/>
            <a:ext cx="13423760" cy="417210"/>
            <a:chOff x="0" y="0"/>
            <a:chExt cx="3535476" cy="109882"/>
          </a:xfrm>
        </p:grpSpPr>
        <p:sp>
          <p:nvSpPr>
            <p:cNvPr name="Freeform 49" id="49"/>
            <p:cNvSpPr/>
            <p:nvPr/>
          </p:nvSpPr>
          <p:spPr>
            <a:xfrm flipH="false" flipV="false" rot="0">
              <a:off x="0" y="0"/>
              <a:ext cx="3535476" cy="109882"/>
            </a:xfrm>
            <a:custGeom>
              <a:avLst/>
              <a:gdLst/>
              <a:ahLst/>
              <a:cxnLst/>
              <a:rect r="r" b="b" t="t" l="l"/>
              <a:pathLst>
                <a:path h="109882" w="3535476">
                  <a:moveTo>
                    <a:pt x="34604" y="0"/>
                  </a:moveTo>
                  <a:lnTo>
                    <a:pt x="3500872" y="0"/>
                  </a:lnTo>
                  <a:cubicBezTo>
                    <a:pt x="3519983" y="0"/>
                    <a:pt x="3535476" y="15493"/>
                    <a:pt x="3535476" y="34604"/>
                  </a:cubicBezTo>
                  <a:lnTo>
                    <a:pt x="3535476" y="75278"/>
                  </a:lnTo>
                  <a:cubicBezTo>
                    <a:pt x="3535476" y="84456"/>
                    <a:pt x="3531830" y="93258"/>
                    <a:pt x="3525341" y="99747"/>
                  </a:cubicBezTo>
                  <a:cubicBezTo>
                    <a:pt x="3518851" y="106237"/>
                    <a:pt x="3510050" y="109882"/>
                    <a:pt x="3500872" y="109882"/>
                  </a:cubicBezTo>
                  <a:lnTo>
                    <a:pt x="34604" y="109882"/>
                  </a:lnTo>
                  <a:cubicBezTo>
                    <a:pt x="15493" y="109882"/>
                    <a:pt x="0" y="94390"/>
                    <a:pt x="0" y="75278"/>
                  </a:cubicBezTo>
                  <a:lnTo>
                    <a:pt x="0" y="34604"/>
                  </a:lnTo>
                  <a:cubicBezTo>
                    <a:pt x="0" y="15493"/>
                    <a:pt x="15493" y="0"/>
                    <a:pt x="34604" y="0"/>
                  </a:cubicBezTo>
                  <a:close/>
                </a:path>
              </a:pathLst>
            </a:custGeom>
            <a:solidFill>
              <a:srgbClr val="FFFFFF"/>
            </a:solidFill>
            <a:ln cap="rnd">
              <a:noFill/>
              <a:prstDash val="solid"/>
              <a:round/>
            </a:ln>
          </p:spPr>
        </p:sp>
        <p:sp>
          <p:nvSpPr>
            <p:cNvPr name="TextBox 50" id="50"/>
            <p:cNvSpPr txBox="true"/>
            <p:nvPr/>
          </p:nvSpPr>
          <p:spPr>
            <a:xfrm>
              <a:off x="0" y="-38100"/>
              <a:ext cx="3535476" cy="147982"/>
            </a:xfrm>
            <a:prstGeom prst="rect">
              <a:avLst/>
            </a:prstGeom>
          </p:spPr>
          <p:txBody>
            <a:bodyPr anchor="ctr" rtlCol="false" tIns="50800" lIns="50800" bIns="50800" rIns="50800"/>
            <a:lstStyle/>
            <a:p>
              <a:pPr algn="ctr">
                <a:lnSpc>
                  <a:spcPts val="2659"/>
                </a:lnSpc>
              </a:pPr>
            </a:p>
          </p:txBody>
        </p:sp>
      </p:grpSp>
      <p:sp>
        <p:nvSpPr>
          <p:cNvPr name="TextBox 51" id="51"/>
          <p:cNvSpPr txBox="true"/>
          <p:nvPr/>
        </p:nvSpPr>
        <p:spPr>
          <a:xfrm rot="0">
            <a:off x="9528170" y="6679751"/>
            <a:ext cx="8351489" cy="374571"/>
          </a:xfrm>
          <a:prstGeom prst="rect">
            <a:avLst/>
          </a:prstGeom>
        </p:spPr>
        <p:txBody>
          <a:bodyPr anchor="t" rtlCol="false" tIns="0" lIns="0" bIns="0" rIns="0">
            <a:spAutoFit/>
          </a:bodyPr>
          <a:lstStyle/>
          <a:p>
            <a:pPr algn="l">
              <a:lnSpc>
                <a:spcPts val="2749"/>
              </a:lnSpc>
            </a:pPr>
            <a:r>
              <a:rPr lang="en-US" sz="2499" b="true">
                <a:solidFill>
                  <a:srgbClr val="5271FF"/>
                </a:solidFill>
                <a:latin typeface="Poppins Ultra-Bold"/>
                <a:ea typeface="Poppins Ultra-Bold"/>
                <a:cs typeface="Poppins Ultra-Bold"/>
                <a:sym typeface="Poppins Ultra-Bold"/>
              </a:rPr>
              <a:t>AREA ATTRACTIONS</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15444" t="0" r="-15444" b="0"/>
            </a:stretch>
          </a:blipFill>
        </p:spPr>
      </p:sp>
      <p:grpSp>
        <p:nvGrpSpPr>
          <p:cNvPr name="Group 3" id="3"/>
          <p:cNvGrpSpPr/>
          <p:nvPr/>
        </p:nvGrpSpPr>
        <p:grpSpPr>
          <a:xfrm rot="0">
            <a:off x="-806310" y="1301522"/>
            <a:ext cx="13939271" cy="7956778"/>
            <a:chOff x="0" y="0"/>
            <a:chExt cx="3671248" cy="2095612"/>
          </a:xfrm>
        </p:grpSpPr>
        <p:sp>
          <p:nvSpPr>
            <p:cNvPr name="Freeform 4" id="4"/>
            <p:cNvSpPr/>
            <p:nvPr/>
          </p:nvSpPr>
          <p:spPr>
            <a:xfrm flipH="false" flipV="false" rot="0">
              <a:off x="0" y="0"/>
              <a:ext cx="3671248" cy="2095612"/>
            </a:xfrm>
            <a:custGeom>
              <a:avLst/>
              <a:gdLst/>
              <a:ahLst/>
              <a:cxnLst/>
              <a:rect r="r" b="b" t="t" l="l"/>
              <a:pathLst>
                <a:path h="2095612" w="3671248">
                  <a:moveTo>
                    <a:pt x="33324" y="0"/>
                  </a:moveTo>
                  <a:lnTo>
                    <a:pt x="3637924" y="0"/>
                  </a:lnTo>
                  <a:cubicBezTo>
                    <a:pt x="3656329" y="0"/>
                    <a:pt x="3671248" y="14920"/>
                    <a:pt x="3671248" y="33324"/>
                  </a:cubicBezTo>
                  <a:lnTo>
                    <a:pt x="3671248" y="2062288"/>
                  </a:lnTo>
                  <a:cubicBezTo>
                    <a:pt x="3671248" y="2071126"/>
                    <a:pt x="3667737" y="2079602"/>
                    <a:pt x="3661488" y="2085852"/>
                  </a:cubicBezTo>
                  <a:cubicBezTo>
                    <a:pt x="3655239" y="2092101"/>
                    <a:pt x="3646762" y="2095612"/>
                    <a:pt x="3637924" y="2095612"/>
                  </a:cubicBezTo>
                  <a:lnTo>
                    <a:pt x="33324" y="2095612"/>
                  </a:lnTo>
                  <a:cubicBezTo>
                    <a:pt x="24486" y="2095612"/>
                    <a:pt x="16010" y="2092101"/>
                    <a:pt x="9760" y="2085852"/>
                  </a:cubicBezTo>
                  <a:cubicBezTo>
                    <a:pt x="3511" y="2079602"/>
                    <a:pt x="0" y="2071126"/>
                    <a:pt x="0" y="2062288"/>
                  </a:cubicBezTo>
                  <a:lnTo>
                    <a:pt x="0" y="33324"/>
                  </a:lnTo>
                  <a:cubicBezTo>
                    <a:pt x="0" y="24486"/>
                    <a:pt x="3511" y="16010"/>
                    <a:pt x="9760" y="9760"/>
                  </a:cubicBezTo>
                  <a:cubicBezTo>
                    <a:pt x="16010" y="3511"/>
                    <a:pt x="24486" y="0"/>
                    <a:pt x="33324" y="0"/>
                  </a:cubicBezTo>
                  <a:close/>
                </a:path>
              </a:pathLst>
            </a:custGeom>
            <a:solidFill>
              <a:srgbClr val="004AAD"/>
            </a:solidFill>
            <a:ln cap="rnd">
              <a:noFill/>
              <a:prstDash val="solid"/>
              <a:round/>
            </a:ln>
          </p:spPr>
        </p:sp>
        <p:sp>
          <p:nvSpPr>
            <p:cNvPr name="TextBox 5" id="5"/>
            <p:cNvSpPr txBox="true"/>
            <p:nvPr/>
          </p:nvSpPr>
          <p:spPr>
            <a:xfrm>
              <a:off x="0" y="-38100"/>
              <a:ext cx="3671248" cy="2133712"/>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8795588" y="-1989626"/>
            <a:ext cx="2882434" cy="2882434"/>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sp>
        <p:sp>
          <p:nvSpPr>
            <p:cNvPr name="TextBox 8" id="8"/>
            <p:cNvSpPr txBox="true"/>
            <p:nvPr/>
          </p:nvSpPr>
          <p:spPr>
            <a:xfrm>
              <a:off x="76200" y="19050"/>
              <a:ext cx="660400" cy="717550"/>
            </a:xfrm>
            <a:prstGeom prst="rect">
              <a:avLst/>
            </a:prstGeom>
          </p:spPr>
          <p:txBody>
            <a:bodyPr anchor="ctr" rtlCol="false" tIns="50800" lIns="50800" bIns="50800" rIns="50800"/>
            <a:lstStyle/>
            <a:p>
              <a:pPr algn="ctr">
                <a:lnSpc>
                  <a:spcPts val="2399"/>
                </a:lnSpc>
              </a:pPr>
            </a:p>
          </p:txBody>
        </p:sp>
      </p:grpSp>
      <p:sp>
        <p:nvSpPr>
          <p:cNvPr name="Freeform 9" id="9"/>
          <p:cNvSpPr/>
          <p:nvPr/>
        </p:nvSpPr>
        <p:spPr>
          <a:xfrm flipH="false" flipV="false" rot="0">
            <a:off x="156704" y="393626"/>
            <a:ext cx="7157147" cy="9269915"/>
          </a:xfrm>
          <a:custGeom>
            <a:avLst/>
            <a:gdLst/>
            <a:ahLst/>
            <a:cxnLst/>
            <a:rect r="r" b="b" t="t" l="l"/>
            <a:pathLst>
              <a:path h="9269915" w="7157147">
                <a:moveTo>
                  <a:pt x="0" y="0"/>
                </a:moveTo>
                <a:lnTo>
                  <a:pt x="7157147" y="0"/>
                </a:lnTo>
                <a:lnTo>
                  <a:pt x="7157147" y="9269915"/>
                </a:lnTo>
                <a:lnTo>
                  <a:pt x="0" y="9269915"/>
                </a:lnTo>
                <a:lnTo>
                  <a:pt x="0" y="0"/>
                </a:lnTo>
                <a:close/>
              </a:path>
            </a:pathLst>
          </a:custGeom>
          <a:blipFill>
            <a:blip r:embed="rId3"/>
            <a:stretch>
              <a:fillRect l="0" t="0" r="0" b="0"/>
            </a:stretch>
          </a:blipFill>
        </p:spPr>
      </p:sp>
      <p:sp>
        <p:nvSpPr>
          <p:cNvPr name="Freeform 10" id="10"/>
          <p:cNvSpPr/>
          <p:nvPr/>
        </p:nvSpPr>
        <p:spPr>
          <a:xfrm flipH="false" flipV="false" rot="0">
            <a:off x="7969344" y="393626"/>
            <a:ext cx="7157147" cy="9269915"/>
          </a:xfrm>
          <a:custGeom>
            <a:avLst/>
            <a:gdLst/>
            <a:ahLst/>
            <a:cxnLst/>
            <a:rect r="r" b="b" t="t" l="l"/>
            <a:pathLst>
              <a:path h="9269915" w="7157147">
                <a:moveTo>
                  <a:pt x="0" y="0"/>
                </a:moveTo>
                <a:lnTo>
                  <a:pt x="7157147" y="0"/>
                </a:lnTo>
                <a:lnTo>
                  <a:pt x="7157147" y="9269915"/>
                </a:lnTo>
                <a:lnTo>
                  <a:pt x="0" y="9269915"/>
                </a:lnTo>
                <a:lnTo>
                  <a:pt x="0" y="0"/>
                </a:lnTo>
                <a:close/>
              </a:path>
            </a:pathLst>
          </a:custGeom>
          <a:blipFill>
            <a:blip r:embed="rId4"/>
            <a:stretch>
              <a:fillRect l="0" t="0" r="0" b="0"/>
            </a:stretch>
          </a:blipFill>
        </p:spPr>
      </p:sp>
      <p:sp>
        <p:nvSpPr>
          <p:cNvPr name="TextBox 11" id="11"/>
          <p:cNvSpPr txBox="true"/>
          <p:nvPr/>
        </p:nvSpPr>
        <p:spPr>
          <a:xfrm rot="0">
            <a:off x="15126491" y="3212427"/>
            <a:ext cx="2926474" cy="3546588"/>
          </a:xfrm>
          <a:prstGeom prst="rect">
            <a:avLst/>
          </a:prstGeom>
        </p:spPr>
        <p:txBody>
          <a:bodyPr anchor="t" rtlCol="false" tIns="0" lIns="0" bIns="0" rIns="0">
            <a:spAutoFit/>
          </a:bodyPr>
          <a:lstStyle/>
          <a:p>
            <a:pPr algn="just" marL="616800" indent="-308400" lvl="1">
              <a:lnSpc>
                <a:spcPts val="3999"/>
              </a:lnSpc>
              <a:buFont typeface="Arial"/>
              <a:buChar char="•"/>
            </a:pPr>
            <a:r>
              <a:rPr lang="en-US" sz="2856">
                <a:solidFill>
                  <a:srgbClr val="004AAD"/>
                </a:solidFill>
                <a:latin typeface="Poppins"/>
                <a:ea typeface="Poppins"/>
                <a:cs typeface="Poppins"/>
                <a:sym typeface="Poppins"/>
              </a:rPr>
              <a:t>Images</a:t>
            </a:r>
          </a:p>
          <a:p>
            <a:pPr algn="just" marL="616800" indent="-308400" lvl="1">
              <a:lnSpc>
                <a:spcPts val="3999"/>
              </a:lnSpc>
              <a:buFont typeface="Arial"/>
              <a:buChar char="•"/>
            </a:pPr>
            <a:r>
              <a:rPr lang="en-US" sz="2856">
                <a:solidFill>
                  <a:srgbClr val="004AAD"/>
                </a:solidFill>
                <a:latin typeface="Poppins"/>
                <a:ea typeface="Poppins"/>
                <a:cs typeface="Poppins"/>
                <a:sym typeface="Poppins"/>
              </a:rPr>
              <a:t>Map</a:t>
            </a:r>
          </a:p>
          <a:p>
            <a:pPr algn="just" marL="616800" indent="-308400" lvl="1">
              <a:lnSpc>
                <a:spcPts val="3999"/>
              </a:lnSpc>
              <a:buFont typeface="Arial"/>
              <a:buChar char="•"/>
            </a:pPr>
            <a:r>
              <a:rPr lang="en-US" sz="2856">
                <a:solidFill>
                  <a:srgbClr val="004AAD"/>
                </a:solidFill>
                <a:latin typeface="Poppins"/>
                <a:ea typeface="Poppins"/>
                <a:cs typeface="Poppins"/>
                <a:sym typeface="Poppins"/>
              </a:rPr>
              <a:t>Contact Info</a:t>
            </a:r>
          </a:p>
          <a:p>
            <a:pPr algn="just" marL="616800" indent="-308400" lvl="1">
              <a:lnSpc>
                <a:spcPts val="3999"/>
              </a:lnSpc>
              <a:buFont typeface="Arial"/>
              <a:buChar char="•"/>
            </a:pPr>
            <a:r>
              <a:rPr lang="en-US" sz="2856">
                <a:solidFill>
                  <a:srgbClr val="004AAD"/>
                </a:solidFill>
                <a:latin typeface="Poppins"/>
                <a:ea typeface="Poppins"/>
                <a:cs typeface="Poppins"/>
                <a:sym typeface="Poppins"/>
              </a:rPr>
              <a:t>Area Attractions</a:t>
            </a:r>
          </a:p>
          <a:p>
            <a:pPr algn="just" marL="616800" indent="-308400" lvl="1">
              <a:lnSpc>
                <a:spcPts val="3999"/>
              </a:lnSpc>
              <a:buFont typeface="Arial"/>
              <a:buChar char="•"/>
            </a:pPr>
            <a:r>
              <a:rPr lang="en-US" sz="2856">
                <a:solidFill>
                  <a:srgbClr val="004AAD"/>
                </a:solidFill>
                <a:latin typeface="Poppins"/>
                <a:ea typeface="Poppins"/>
                <a:cs typeface="Poppins"/>
                <a:sym typeface="Poppins"/>
              </a:rPr>
              <a:t>Comp Policy</a:t>
            </a:r>
          </a:p>
          <a:p>
            <a:pPr algn="just" marL="616800" indent="-308400" lvl="1">
              <a:lnSpc>
                <a:spcPts val="3999"/>
              </a:lnSpc>
              <a:buFont typeface="Arial"/>
              <a:buChar char="•"/>
            </a:pPr>
            <a:r>
              <a:rPr lang="en-US" sz="2856">
                <a:solidFill>
                  <a:srgbClr val="004AAD"/>
                </a:solidFill>
                <a:latin typeface="Poppins"/>
                <a:ea typeface="Poppins"/>
                <a:cs typeface="Poppins"/>
                <a:sym typeface="Poppins"/>
              </a:rPr>
              <a:t>Extras</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15444" t="0" r="-15444" b="0"/>
            </a:stretch>
          </a:blipFill>
        </p:spPr>
      </p:sp>
      <p:grpSp>
        <p:nvGrpSpPr>
          <p:cNvPr name="Group 3" id="3"/>
          <p:cNvGrpSpPr/>
          <p:nvPr/>
        </p:nvGrpSpPr>
        <p:grpSpPr>
          <a:xfrm rot="0">
            <a:off x="-806310" y="1301522"/>
            <a:ext cx="13939271" cy="7956778"/>
            <a:chOff x="0" y="0"/>
            <a:chExt cx="3671248" cy="2095612"/>
          </a:xfrm>
        </p:grpSpPr>
        <p:sp>
          <p:nvSpPr>
            <p:cNvPr name="Freeform 4" id="4"/>
            <p:cNvSpPr/>
            <p:nvPr/>
          </p:nvSpPr>
          <p:spPr>
            <a:xfrm flipH="false" flipV="false" rot="0">
              <a:off x="0" y="0"/>
              <a:ext cx="3671248" cy="2095612"/>
            </a:xfrm>
            <a:custGeom>
              <a:avLst/>
              <a:gdLst/>
              <a:ahLst/>
              <a:cxnLst/>
              <a:rect r="r" b="b" t="t" l="l"/>
              <a:pathLst>
                <a:path h="2095612" w="3671248">
                  <a:moveTo>
                    <a:pt x="33324" y="0"/>
                  </a:moveTo>
                  <a:lnTo>
                    <a:pt x="3637924" y="0"/>
                  </a:lnTo>
                  <a:cubicBezTo>
                    <a:pt x="3656329" y="0"/>
                    <a:pt x="3671248" y="14920"/>
                    <a:pt x="3671248" y="33324"/>
                  </a:cubicBezTo>
                  <a:lnTo>
                    <a:pt x="3671248" y="2062288"/>
                  </a:lnTo>
                  <a:cubicBezTo>
                    <a:pt x="3671248" y="2071126"/>
                    <a:pt x="3667737" y="2079602"/>
                    <a:pt x="3661488" y="2085852"/>
                  </a:cubicBezTo>
                  <a:cubicBezTo>
                    <a:pt x="3655239" y="2092101"/>
                    <a:pt x="3646762" y="2095612"/>
                    <a:pt x="3637924" y="2095612"/>
                  </a:cubicBezTo>
                  <a:lnTo>
                    <a:pt x="33324" y="2095612"/>
                  </a:lnTo>
                  <a:cubicBezTo>
                    <a:pt x="24486" y="2095612"/>
                    <a:pt x="16010" y="2092101"/>
                    <a:pt x="9760" y="2085852"/>
                  </a:cubicBezTo>
                  <a:cubicBezTo>
                    <a:pt x="3511" y="2079602"/>
                    <a:pt x="0" y="2071126"/>
                    <a:pt x="0" y="2062288"/>
                  </a:cubicBezTo>
                  <a:lnTo>
                    <a:pt x="0" y="33324"/>
                  </a:lnTo>
                  <a:cubicBezTo>
                    <a:pt x="0" y="24486"/>
                    <a:pt x="3511" y="16010"/>
                    <a:pt x="9760" y="9760"/>
                  </a:cubicBezTo>
                  <a:cubicBezTo>
                    <a:pt x="16010" y="3511"/>
                    <a:pt x="24486" y="0"/>
                    <a:pt x="33324" y="0"/>
                  </a:cubicBezTo>
                  <a:close/>
                </a:path>
              </a:pathLst>
            </a:custGeom>
            <a:solidFill>
              <a:srgbClr val="004AAD"/>
            </a:solidFill>
            <a:ln cap="rnd">
              <a:noFill/>
              <a:prstDash val="solid"/>
              <a:round/>
            </a:ln>
          </p:spPr>
        </p:sp>
        <p:sp>
          <p:nvSpPr>
            <p:cNvPr name="TextBox 5" id="5"/>
            <p:cNvSpPr txBox="true"/>
            <p:nvPr/>
          </p:nvSpPr>
          <p:spPr>
            <a:xfrm>
              <a:off x="0" y="-38100"/>
              <a:ext cx="3671248" cy="2133712"/>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8795588" y="-1989626"/>
            <a:ext cx="2882434" cy="2882434"/>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sp>
        <p:sp>
          <p:nvSpPr>
            <p:cNvPr name="TextBox 8" id="8"/>
            <p:cNvSpPr txBox="true"/>
            <p:nvPr/>
          </p:nvSpPr>
          <p:spPr>
            <a:xfrm>
              <a:off x="76200" y="19050"/>
              <a:ext cx="660400" cy="717550"/>
            </a:xfrm>
            <a:prstGeom prst="rect">
              <a:avLst/>
            </a:prstGeom>
          </p:spPr>
          <p:txBody>
            <a:bodyPr anchor="ctr" rtlCol="false" tIns="50800" lIns="50800" bIns="50800" rIns="50800"/>
            <a:lstStyle/>
            <a:p>
              <a:pPr algn="ctr">
                <a:lnSpc>
                  <a:spcPts val="2399"/>
                </a:lnSpc>
              </a:pPr>
            </a:p>
          </p:txBody>
        </p:sp>
      </p:grpSp>
      <p:sp>
        <p:nvSpPr>
          <p:cNvPr name="Freeform 9" id="9"/>
          <p:cNvSpPr/>
          <p:nvPr/>
        </p:nvSpPr>
        <p:spPr>
          <a:xfrm flipH="false" flipV="false" rot="10538382">
            <a:off x="156704" y="393626"/>
            <a:ext cx="7157147" cy="9269915"/>
          </a:xfrm>
          <a:custGeom>
            <a:avLst/>
            <a:gdLst/>
            <a:ahLst/>
            <a:cxnLst/>
            <a:rect r="r" b="b" t="t" l="l"/>
            <a:pathLst>
              <a:path h="9269915" w="7157147">
                <a:moveTo>
                  <a:pt x="0" y="0"/>
                </a:moveTo>
                <a:lnTo>
                  <a:pt x="7157147" y="0"/>
                </a:lnTo>
                <a:lnTo>
                  <a:pt x="7157147" y="9269915"/>
                </a:lnTo>
                <a:lnTo>
                  <a:pt x="0" y="9269915"/>
                </a:lnTo>
                <a:lnTo>
                  <a:pt x="0" y="0"/>
                </a:lnTo>
                <a:close/>
              </a:path>
            </a:pathLst>
          </a:custGeom>
          <a:blipFill>
            <a:blip r:embed="rId3"/>
            <a:stretch>
              <a:fillRect l="0" t="-76" r="0" b="-76"/>
            </a:stretch>
          </a:blipFill>
        </p:spPr>
      </p:sp>
      <p:sp>
        <p:nvSpPr>
          <p:cNvPr name="Freeform 10" id="10"/>
          <p:cNvSpPr/>
          <p:nvPr/>
        </p:nvSpPr>
        <p:spPr>
          <a:xfrm flipH="false" flipV="false" rot="-10667722">
            <a:off x="7969344" y="393626"/>
            <a:ext cx="7157147" cy="9269915"/>
          </a:xfrm>
          <a:custGeom>
            <a:avLst/>
            <a:gdLst/>
            <a:ahLst/>
            <a:cxnLst/>
            <a:rect r="r" b="b" t="t" l="l"/>
            <a:pathLst>
              <a:path h="9269915" w="7157147">
                <a:moveTo>
                  <a:pt x="0" y="0"/>
                </a:moveTo>
                <a:lnTo>
                  <a:pt x="7157147" y="0"/>
                </a:lnTo>
                <a:lnTo>
                  <a:pt x="7157147" y="9269915"/>
                </a:lnTo>
                <a:lnTo>
                  <a:pt x="0" y="9269915"/>
                </a:lnTo>
                <a:lnTo>
                  <a:pt x="0" y="0"/>
                </a:lnTo>
                <a:close/>
              </a:path>
            </a:pathLst>
          </a:custGeom>
          <a:blipFill>
            <a:blip r:embed="rId4"/>
            <a:stretch>
              <a:fillRect l="0" t="-76" r="0" b="-76"/>
            </a:stretch>
          </a:blipFill>
        </p:spPr>
      </p:sp>
      <p:sp>
        <p:nvSpPr>
          <p:cNvPr name="TextBox 11" id="11"/>
          <p:cNvSpPr txBox="true"/>
          <p:nvPr/>
        </p:nvSpPr>
        <p:spPr>
          <a:xfrm rot="0">
            <a:off x="14878471" y="3113219"/>
            <a:ext cx="3409529" cy="4051363"/>
          </a:xfrm>
          <a:prstGeom prst="rect">
            <a:avLst/>
          </a:prstGeom>
        </p:spPr>
        <p:txBody>
          <a:bodyPr anchor="t" rtlCol="false" tIns="0" lIns="0" bIns="0" rIns="0">
            <a:spAutoFit/>
          </a:bodyPr>
          <a:lstStyle/>
          <a:p>
            <a:pPr algn="just" marL="616800" indent="-308400" lvl="1">
              <a:lnSpc>
                <a:spcPts val="3999"/>
              </a:lnSpc>
              <a:buFont typeface="Arial"/>
              <a:buChar char="•"/>
            </a:pPr>
            <a:r>
              <a:rPr lang="en-US" sz="2856">
                <a:solidFill>
                  <a:srgbClr val="004AAD"/>
                </a:solidFill>
                <a:latin typeface="Poppins"/>
                <a:ea typeface="Poppins"/>
                <a:cs typeface="Poppins"/>
                <a:sym typeface="Poppins"/>
              </a:rPr>
              <a:t>Images</a:t>
            </a:r>
          </a:p>
          <a:p>
            <a:pPr algn="just" marL="616800" indent="-308400" lvl="1">
              <a:lnSpc>
                <a:spcPts val="3999"/>
              </a:lnSpc>
              <a:buFont typeface="Arial"/>
              <a:buChar char="•"/>
            </a:pPr>
            <a:r>
              <a:rPr lang="en-US" sz="2856">
                <a:solidFill>
                  <a:srgbClr val="004AAD"/>
                </a:solidFill>
                <a:latin typeface="Poppins"/>
                <a:ea typeface="Poppins"/>
                <a:cs typeface="Poppins"/>
                <a:sym typeface="Poppins"/>
              </a:rPr>
              <a:t>Map</a:t>
            </a:r>
          </a:p>
          <a:p>
            <a:pPr algn="just" marL="1233600" indent="-411200" lvl="2">
              <a:lnSpc>
                <a:spcPts val="3999"/>
              </a:lnSpc>
              <a:buFont typeface="Arial"/>
              <a:buChar char="⚬"/>
            </a:pPr>
            <a:r>
              <a:rPr lang="en-US" sz="2856">
                <a:solidFill>
                  <a:srgbClr val="004AAD"/>
                </a:solidFill>
                <a:latin typeface="Poppins"/>
                <a:ea typeface="Poppins"/>
                <a:cs typeface="Poppins"/>
                <a:sym typeface="Poppins"/>
              </a:rPr>
              <a:t>Regional</a:t>
            </a:r>
          </a:p>
          <a:p>
            <a:pPr algn="just" marL="1233600" indent="-411200" lvl="2">
              <a:lnSpc>
                <a:spcPts val="3999"/>
              </a:lnSpc>
              <a:buFont typeface="Arial"/>
              <a:buChar char="⚬"/>
            </a:pPr>
            <a:r>
              <a:rPr lang="en-US" sz="2856">
                <a:solidFill>
                  <a:srgbClr val="004AAD"/>
                </a:solidFill>
                <a:latin typeface="Poppins"/>
                <a:ea typeface="Poppins"/>
                <a:cs typeface="Poppins"/>
                <a:sym typeface="Poppins"/>
              </a:rPr>
              <a:t>Distances</a:t>
            </a:r>
          </a:p>
          <a:p>
            <a:pPr algn="just" marL="616800" indent="-308400" lvl="1">
              <a:lnSpc>
                <a:spcPts val="3999"/>
              </a:lnSpc>
              <a:buFont typeface="Arial"/>
              <a:buChar char="•"/>
            </a:pPr>
            <a:r>
              <a:rPr lang="en-US" sz="2856">
                <a:solidFill>
                  <a:srgbClr val="004AAD"/>
                </a:solidFill>
                <a:latin typeface="Poppins"/>
                <a:ea typeface="Poppins"/>
                <a:cs typeface="Poppins"/>
                <a:sym typeface="Poppins"/>
              </a:rPr>
              <a:t>Contact Info</a:t>
            </a:r>
          </a:p>
          <a:p>
            <a:pPr algn="just" marL="616800" indent="-308400" lvl="1">
              <a:lnSpc>
                <a:spcPts val="3999"/>
              </a:lnSpc>
              <a:buFont typeface="Arial"/>
              <a:buChar char="•"/>
            </a:pPr>
            <a:r>
              <a:rPr lang="en-US" sz="2856">
                <a:solidFill>
                  <a:srgbClr val="004AAD"/>
                </a:solidFill>
                <a:latin typeface="Poppins"/>
                <a:ea typeface="Poppins"/>
                <a:cs typeface="Poppins"/>
                <a:sym typeface="Poppins"/>
              </a:rPr>
              <a:t>Area Attractions</a:t>
            </a:r>
          </a:p>
          <a:p>
            <a:pPr algn="just">
              <a:lnSpc>
                <a:spcPts val="3999"/>
              </a:lnSpc>
            </a:pP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15444" t="0" r="-15444" b="0"/>
            </a:stretch>
          </a:blipFill>
        </p:spPr>
      </p:sp>
      <p:grpSp>
        <p:nvGrpSpPr>
          <p:cNvPr name="Group 3" id="3"/>
          <p:cNvGrpSpPr/>
          <p:nvPr/>
        </p:nvGrpSpPr>
        <p:grpSpPr>
          <a:xfrm rot="0">
            <a:off x="-806310" y="1301522"/>
            <a:ext cx="13939271" cy="7956778"/>
            <a:chOff x="0" y="0"/>
            <a:chExt cx="3671248" cy="2095612"/>
          </a:xfrm>
        </p:grpSpPr>
        <p:sp>
          <p:nvSpPr>
            <p:cNvPr name="Freeform 4" id="4"/>
            <p:cNvSpPr/>
            <p:nvPr/>
          </p:nvSpPr>
          <p:spPr>
            <a:xfrm flipH="false" flipV="false" rot="0">
              <a:off x="0" y="0"/>
              <a:ext cx="3671248" cy="2095612"/>
            </a:xfrm>
            <a:custGeom>
              <a:avLst/>
              <a:gdLst/>
              <a:ahLst/>
              <a:cxnLst/>
              <a:rect r="r" b="b" t="t" l="l"/>
              <a:pathLst>
                <a:path h="2095612" w="3671248">
                  <a:moveTo>
                    <a:pt x="33324" y="0"/>
                  </a:moveTo>
                  <a:lnTo>
                    <a:pt x="3637924" y="0"/>
                  </a:lnTo>
                  <a:cubicBezTo>
                    <a:pt x="3656329" y="0"/>
                    <a:pt x="3671248" y="14920"/>
                    <a:pt x="3671248" y="33324"/>
                  </a:cubicBezTo>
                  <a:lnTo>
                    <a:pt x="3671248" y="2062288"/>
                  </a:lnTo>
                  <a:cubicBezTo>
                    <a:pt x="3671248" y="2071126"/>
                    <a:pt x="3667737" y="2079602"/>
                    <a:pt x="3661488" y="2085852"/>
                  </a:cubicBezTo>
                  <a:cubicBezTo>
                    <a:pt x="3655239" y="2092101"/>
                    <a:pt x="3646762" y="2095612"/>
                    <a:pt x="3637924" y="2095612"/>
                  </a:cubicBezTo>
                  <a:lnTo>
                    <a:pt x="33324" y="2095612"/>
                  </a:lnTo>
                  <a:cubicBezTo>
                    <a:pt x="24486" y="2095612"/>
                    <a:pt x="16010" y="2092101"/>
                    <a:pt x="9760" y="2085852"/>
                  </a:cubicBezTo>
                  <a:cubicBezTo>
                    <a:pt x="3511" y="2079602"/>
                    <a:pt x="0" y="2071126"/>
                    <a:pt x="0" y="2062288"/>
                  </a:cubicBezTo>
                  <a:lnTo>
                    <a:pt x="0" y="33324"/>
                  </a:lnTo>
                  <a:cubicBezTo>
                    <a:pt x="0" y="24486"/>
                    <a:pt x="3511" y="16010"/>
                    <a:pt x="9760" y="9760"/>
                  </a:cubicBezTo>
                  <a:cubicBezTo>
                    <a:pt x="16010" y="3511"/>
                    <a:pt x="24486" y="0"/>
                    <a:pt x="33324" y="0"/>
                  </a:cubicBezTo>
                  <a:close/>
                </a:path>
              </a:pathLst>
            </a:custGeom>
            <a:solidFill>
              <a:srgbClr val="004AAD"/>
            </a:solidFill>
            <a:ln cap="rnd">
              <a:noFill/>
              <a:prstDash val="solid"/>
              <a:round/>
            </a:ln>
          </p:spPr>
        </p:sp>
        <p:sp>
          <p:nvSpPr>
            <p:cNvPr name="TextBox 5" id="5"/>
            <p:cNvSpPr txBox="true"/>
            <p:nvPr/>
          </p:nvSpPr>
          <p:spPr>
            <a:xfrm>
              <a:off x="0" y="-38100"/>
              <a:ext cx="3671248" cy="2133712"/>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8795588" y="-1989626"/>
            <a:ext cx="2882434" cy="2882434"/>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sp>
        <p:sp>
          <p:nvSpPr>
            <p:cNvPr name="TextBox 8" id="8"/>
            <p:cNvSpPr txBox="true"/>
            <p:nvPr/>
          </p:nvSpPr>
          <p:spPr>
            <a:xfrm>
              <a:off x="76200" y="19050"/>
              <a:ext cx="660400" cy="717550"/>
            </a:xfrm>
            <a:prstGeom prst="rect">
              <a:avLst/>
            </a:prstGeom>
          </p:spPr>
          <p:txBody>
            <a:bodyPr anchor="ctr" rtlCol="false" tIns="50800" lIns="50800" bIns="50800" rIns="50800"/>
            <a:lstStyle/>
            <a:p>
              <a:pPr algn="ctr">
                <a:lnSpc>
                  <a:spcPts val="2399"/>
                </a:lnSpc>
              </a:pPr>
            </a:p>
          </p:txBody>
        </p:sp>
      </p:grpSp>
      <p:sp>
        <p:nvSpPr>
          <p:cNvPr name="Freeform 9" id="9"/>
          <p:cNvSpPr/>
          <p:nvPr/>
        </p:nvSpPr>
        <p:spPr>
          <a:xfrm flipH="false" flipV="false" rot="-128657">
            <a:off x="156704" y="393626"/>
            <a:ext cx="7157147" cy="9269915"/>
          </a:xfrm>
          <a:custGeom>
            <a:avLst/>
            <a:gdLst/>
            <a:ahLst/>
            <a:cxnLst/>
            <a:rect r="r" b="b" t="t" l="l"/>
            <a:pathLst>
              <a:path h="9269915" w="7157147">
                <a:moveTo>
                  <a:pt x="0" y="0"/>
                </a:moveTo>
                <a:lnTo>
                  <a:pt x="7157147" y="0"/>
                </a:lnTo>
                <a:lnTo>
                  <a:pt x="7157147" y="9269915"/>
                </a:lnTo>
                <a:lnTo>
                  <a:pt x="0" y="9269915"/>
                </a:lnTo>
                <a:lnTo>
                  <a:pt x="0" y="0"/>
                </a:lnTo>
                <a:close/>
              </a:path>
            </a:pathLst>
          </a:custGeom>
          <a:blipFill>
            <a:blip r:embed="rId3"/>
            <a:stretch>
              <a:fillRect l="0" t="-76" r="0" b="-76"/>
            </a:stretch>
          </a:blipFill>
        </p:spPr>
      </p:sp>
      <p:sp>
        <p:nvSpPr>
          <p:cNvPr name="Freeform 10" id="10"/>
          <p:cNvSpPr/>
          <p:nvPr/>
        </p:nvSpPr>
        <p:spPr>
          <a:xfrm flipH="false" flipV="false" rot="-10667722">
            <a:off x="7969344" y="393626"/>
            <a:ext cx="7157147" cy="9269915"/>
          </a:xfrm>
          <a:custGeom>
            <a:avLst/>
            <a:gdLst/>
            <a:ahLst/>
            <a:cxnLst/>
            <a:rect r="r" b="b" t="t" l="l"/>
            <a:pathLst>
              <a:path h="9269915" w="7157147">
                <a:moveTo>
                  <a:pt x="0" y="0"/>
                </a:moveTo>
                <a:lnTo>
                  <a:pt x="7157147" y="0"/>
                </a:lnTo>
                <a:lnTo>
                  <a:pt x="7157147" y="9269915"/>
                </a:lnTo>
                <a:lnTo>
                  <a:pt x="0" y="9269915"/>
                </a:lnTo>
                <a:lnTo>
                  <a:pt x="0" y="0"/>
                </a:lnTo>
                <a:close/>
              </a:path>
            </a:pathLst>
          </a:custGeom>
          <a:blipFill>
            <a:blip r:embed="rId4"/>
            <a:stretch>
              <a:fillRect l="0" t="-76" r="0" b="-76"/>
            </a:stretch>
          </a:blipFill>
        </p:spPr>
      </p:sp>
      <p:sp>
        <p:nvSpPr>
          <p:cNvPr name="TextBox 11" id="11"/>
          <p:cNvSpPr txBox="true"/>
          <p:nvPr/>
        </p:nvSpPr>
        <p:spPr>
          <a:xfrm rot="0">
            <a:off x="14878471" y="3113219"/>
            <a:ext cx="3409529" cy="4051363"/>
          </a:xfrm>
          <a:prstGeom prst="rect">
            <a:avLst/>
          </a:prstGeom>
        </p:spPr>
        <p:txBody>
          <a:bodyPr anchor="t" rtlCol="false" tIns="0" lIns="0" bIns="0" rIns="0">
            <a:spAutoFit/>
          </a:bodyPr>
          <a:lstStyle/>
          <a:p>
            <a:pPr algn="just" marL="616800" indent="-308400" lvl="1">
              <a:lnSpc>
                <a:spcPts val="3999"/>
              </a:lnSpc>
              <a:buFont typeface="Arial"/>
              <a:buChar char="•"/>
            </a:pPr>
            <a:r>
              <a:rPr lang="en-US" sz="2856">
                <a:solidFill>
                  <a:srgbClr val="004AAD"/>
                </a:solidFill>
                <a:latin typeface="Poppins"/>
                <a:ea typeface="Poppins"/>
                <a:cs typeface="Poppins"/>
                <a:sym typeface="Poppins"/>
              </a:rPr>
              <a:t>Images</a:t>
            </a:r>
          </a:p>
          <a:p>
            <a:pPr algn="just" marL="616800" indent="-308400" lvl="1">
              <a:lnSpc>
                <a:spcPts val="3999"/>
              </a:lnSpc>
              <a:buFont typeface="Arial"/>
              <a:buChar char="•"/>
            </a:pPr>
            <a:r>
              <a:rPr lang="en-US" sz="2856">
                <a:solidFill>
                  <a:srgbClr val="004AAD"/>
                </a:solidFill>
                <a:latin typeface="Poppins"/>
                <a:ea typeface="Poppins"/>
                <a:cs typeface="Poppins"/>
                <a:sym typeface="Poppins"/>
              </a:rPr>
              <a:t>Map</a:t>
            </a:r>
          </a:p>
          <a:p>
            <a:pPr algn="just" marL="616800" indent="-308400" lvl="1">
              <a:lnSpc>
                <a:spcPts val="3999"/>
              </a:lnSpc>
              <a:buFont typeface="Arial"/>
              <a:buChar char="•"/>
            </a:pPr>
            <a:r>
              <a:rPr lang="en-US" sz="2856">
                <a:solidFill>
                  <a:srgbClr val="004AAD"/>
                </a:solidFill>
                <a:latin typeface="Poppins"/>
                <a:ea typeface="Poppins"/>
                <a:cs typeface="Poppins"/>
                <a:sym typeface="Poppins"/>
              </a:rPr>
              <a:t>Contact Info</a:t>
            </a:r>
          </a:p>
          <a:p>
            <a:pPr algn="just" marL="616800" indent="-308400" lvl="1">
              <a:lnSpc>
                <a:spcPts val="3999"/>
              </a:lnSpc>
              <a:buFont typeface="Arial"/>
              <a:buChar char="•"/>
            </a:pPr>
            <a:r>
              <a:rPr lang="en-US" sz="2856">
                <a:solidFill>
                  <a:srgbClr val="004AAD"/>
                </a:solidFill>
                <a:latin typeface="Poppins"/>
                <a:ea typeface="Poppins"/>
                <a:cs typeface="Poppins"/>
                <a:sym typeface="Poppins"/>
              </a:rPr>
              <a:t>Programs</a:t>
            </a:r>
          </a:p>
          <a:p>
            <a:pPr algn="just" marL="616800" indent="-308400" lvl="1">
              <a:lnSpc>
                <a:spcPts val="3999"/>
              </a:lnSpc>
              <a:buFont typeface="Arial"/>
              <a:buChar char="•"/>
            </a:pPr>
            <a:r>
              <a:rPr lang="en-US" sz="2856">
                <a:solidFill>
                  <a:srgbClr val="004AAD"/>
                </a:solidFill>
                <a:latin typeface="Poppins"/>
                <a:ea typeface="Poppins"/>
                <a:cs typeface="Poppins"/>
                <a:sym typeface="Poppins"/>
              </a:rPr>
              <a:t>Meal Options</a:t>
            </a:r>
          </a:p>
          <a:p>
            <a:pPr algn="just" marL="616800" indent="-308400" lvl="1">
              <a:lnSpc>
                <a:spcPts val="3999"/>
              </a:lnSpc>
              <a:buFont typeface="Arial"/>
              <a:buChar char="•"/>
            </a:pPr>
            <a:r>
              <a:rPr lang="en-US" sz="2856">
                <a:solidFill>
                  <a:srgbClr val="004AAD"/>
                </a:solidFill>
                <a:latin typeface="Poppins"/>
                <a:ea typeface="Poppins"/>
                <a:cs typeface="Poppins"/>
                <a:sym typeface="Poppins"/>
              </a:rPr>
              <a:t>Parking</a:t>
            </a:r>
          </a:p>
          <a:p>
            <a:pPr algn="just" marL="616800" indent="-308400" lvl="1">
              <a:lnSpc>
                <a:spcPts val="3999"/>
              </a:lnSpc>
              <a:buFont typeface="Arial"/>
              <a:buChar char="•"/>
            </a:pPr>
            <a:r>
              <a:rPr lang="en-US" sz="2856">
                <a:solidFill>
                  <a:srgbClr val="004AAD"/>
                </a:solidFill>
                <a:latin typeface="Poppins"/>
                <a:ea typeface="Poppins"/>
                <a:cs typeface="Poppins"/>
                <a:sym typeface="Poppins"/>
              </a:rPr>
              <a:t>Comp Policy</a:t>
            </a:r>
          </a:p>
          <a:p>
            <a:pPr algn="just">
              <a:lnSpc>
                <a:spcPts val="3999"/>
              </a:lnSpc>
            </a:pP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15444" t="0" r="-15444" b="0"/>
            </a:stretch>
          </a:blipFill>
        </p:spPr>
      </p:sp>
      <p:grpSp>
        <p:nvGrpSpPr>
          <p:cNvPr name="Group 3" id="3"/>
          <p:cNvGrpSpPr/>
          <p:nvPr/>
        </p:nvGrpSpPr>
        <p:grpSpPr>
          <a:xfrm rot="0">
            <a:off x="-806310" y="1301522"/>
            <a:ext cx="13939271" cy="7956778"/>
            <a:chOff x="0" y="0"/>
            <a:chExt cx="3671248" cy="2095612"/>
          </a:xfrm>
        </p:grpSpPr>
        <p:sp>
          <p:nvSpPr>
            <p:cNvPr name="Freeform 4" id="4"/>
            <p:cNvSpPr/>
            <p:nvPr/>
          </p:nvSpPr>
          <p:spPr>
            <a:xfrm flipH="false" flipV="false" rot="0">
              <a:off x="0" y="0"/>
              <a:ext cx="3671248" cy="2095612"/>
            </a:xfrm>
            <a:custGeom>
              <a:avLst/>
              <a:gdLst/>
              <a:ahLst/>
              <a:cxnLst/>
              <a:rect r="r" b="b" t="t" l="l"/>
              <a:pathLst>
                <a:path h="2095612" w="3671248">
                  <a:moveTo>
                    <a:pt x="33324" y="0"/>
                  </a:moveTo>
                  <a:lnTo>
                    <a:pt x="3637924" y="0"/>
                  </a:lnTo>
                  <a:cubicBezTo>
                    <a:pt x="3656329" y="0"/>
                    <a:pt x="3671248" y="14920"/>
                    <a:pt x="3671248" y="33324"/>
                  </a:cubicBezTo>
                  <a:lnTo>
                    <a:pt x="3671248" y="2062288"/>
                  </a:lnTo>
                  <a:cubicBezTo>
                    <a:pt x="3671248" y="2071126"/>
                    <a:pt x="3667737" y="2079602"/>
                    <a:pt x="3661488" y="2085852"/>
                  </a:cubicBezTo>
                  <a:cubicBezTo>
                    <a:pt x="3655239" y="2092101"/>
                    <a:pt x="3646762" y="2095612"/>
                    <a:pt x="3637924" y="2095612"/>
                  </a:cubicBezTo>
                  <a:lnTo>
                    <a:pt x="33324" y="2095612"/>
                  </a:lnTo>
                  <a:cubicBezTo>
                    <a:pt x="24486" y="2095612"/>
                    <a:pt x="16010" y="2092101"/>
                    <a:pt x="9760" y="2085852"/>
                  </a:cubicBezTo>
                  <a:cubicBezTo>
                    <a:pt x="3511" y="2079602"/>
                    <a:pt x="0" y="2071126"/>
                    <a:pt x="0" y="2062288"/>
                  </a:cubicBezTo>
                  <a:lnTo>
                    <a:pt x="0" y="33324"/>
                  </a:lnTo>
                  <a:cubicBezTo>
                    <a:pt x="0" y="24486"/>
                    <a:pt x="3511" y="16010"/>
                    <a:pt x="9760" y="9760"/>
                  </a:cubicBezTo>
                  <a:cubicBezTo>
                    <a:pt x="16010" y="3511"/>
                    <a:pt x="24486" y="0"/>
                    <a:pt x="33324" y="0"/>
                  </a:cubicBezTo>
                  <a:close/>
                </a:path>
              </a:pathLst>
            </a:custGeom>
            <a:solidFill>
              <a:srgbClr val="004AAD"/>
            </a:solidFill>
            <a:ln cap="rnd">
              <a:noFill/>
              <a:prstDash val="solid"/>
              <a:round/>
            </a:ln>
          </p:spPr>
        </p:sp>
        <p:sp>
          <p:nvSpPr>
            <p:cNvPr name="TextBox 5" id="5"/>
            <p:cNvSpPr txBox="true"/>
            <p:nvPr/>
          </p:nvSpPr>
          <p:spPr>
            <a:xfrm>
              <a:off x="0" y="-38100"/>
              <a:ext cx="3671248" cy="2133712"/>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8795588" y="-1989626"/>
            <a:ext cx="2882434" cy="2882434"/>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sp>
        <p:sp>
          <p:nvSpPr>
            <p:cNvPr name="TextBox 8" id="8"/>
            <p:cNvSpPr txBox="true"/>
            <p:nvPr/>
          </p:nvSpPr>
          <p:spPr>
            <a:xfrm>
              <a:off x="76200" y="19050"/>
              <a:ext cx="660400" cy="717550"/>
            </a:xfrm>
            <a:prstGeom prst="rect">
              <a:avLst/>
            </a:prstGeom>
          </p:spPr>
          <p:txBody>
            <a:bodyPr anchor="ctr" rtlCol="false" tIns="50800" lIns="50800" bIns="50800" rIns="50800"/>
            <a:lstStyle/>
            <a:p>
              <a:pPr algn="ctr">
                <a:lnSpc>
                  <a:spcPts val="2399"/>
                </a:lnSpc>
              </a:pPr>
            </a:p>
          </p:txBody>
        </p:sp>
      </p:grpSp>
      <p:sp>
        <p:nvSpPr>
          <p:cNvPr name="Freeform 9" id="9"/>
          <p:cNvSpPr/>
          <p:nvPr/>
        </p:nvSpPr>
        <p:spPr>
          <a:xfrm flipH="false" flipV="false" rot="-10800000">
            <a:off x="156704" y="393626"/>
            <a:ext cx="7157147" cy="9269915"/>
          </a:xfrm>
          <a:custGeom>
            <a:avLst/>
            <a:gdLst/>
            <a:ahLst/>
            <a:cxnLst/>
            <a:rect r="r" b="b" t="t" l="l"/>
            <a:pathLst>
              <a:path h="9269915" w="7157147">
                <a:moveTo>
                  <a:pt x="0" y="0"/>
                </a:moveTo>
                <a:lnTo>
                  <a:pt x="7157147" y="0"/>
                </a:lnTo>
                <a:lnTo>
                  <a:pt x="7157147" y="9269915"/>
                </a:lnTo>
                <a:lnTo>
                  <a:pt x="0" y="9269915"/>
                </a:lnTo>
                <a:lnTo>
                  <a:pt x="0" y="0"/>
                </a:lnTo>
                <a:close/>
              </a:path>
            </a:pathLst>
          </a:custGeom>
          <a:blipFill>
            <a:blip r:embed="rId3"/>
            <a:stretch>
              <a:fillRect l="0" t="-76" r="0" b="-76"/>
            </a:stretch>
          </a:blipFill>
        </p:spPr>
      </p:sp>
      <p:sp>
        <p:nvSpPr>
          <p:cNvPr name="Freeform 10" id="10"/>
          <p:cNvSpPr/>
          <p:nvPr/>
        </p:nvSpPr>
        <p:spPr>
          <a:xfrm flipH="false" flipV="false" rot="0">
            <a:off x="7969344" y="393626"/>
            <a:ext cx="7157147" cy="9269915"/>
          </a:xfrm>
          <a:custGeom>
            <a:avLst/>
            <a:gdLst/>
            <a:ahLst/>
            <a:cxnLst/>
            <a:rect r="r" b="b" t="t" l="l"/>
            <a:pathLst>
              <a:path h="9269915" w="7157147">
                <a:moveTo>
                  <a:pt x="0" y="0"/>
                </a:moveTo>
                <a:lnTo>
                  <a:pt x="7157147" y="0"/>
                </a:lnTo>
                <a:lnTo>
                  <a:pt x="7157147" y="9269915"/>
                </a:lnTo>
                <a:lnTo>
                  <a:pt x="0" y="9269915"/>
                </a:lnTo>
                <a:lnTo>
                  <a:pt x="0" y="0"/>
                </a:lnTo>
                <a:close/>
              </a:path>
            </a:pathLst>
          </a:custGeom>
          <a:blipFill>
            <a:blip r:embed="rId4"/>
            <a:stretch>
              <a:fillRect l="0" t="-76" r="0" b="-76"/>
            </a:stretch>
          </a:blipFill>
        </p:spPr>
      </p:sp>
      <p:sp>
        <p:nvSpPr>
          <p:cNvPr name="TextBox 11" id="11"/>
          <p:cNvSpPr txBox="true"/>
          <p:nvPr/>
        </p:nvSpPr>
        <p:spPr>
          <a:xfrm rot="0">
            <a:off x="14878471" y="3113219"/>
            <a:ext cx="3409529" cy="4051363"/>
          </a:xfrm>
          <a:prstGeom prst="rect">
            <a:avLst/>
          </a:prstGeom>
        </p:spPr>
        <p:txBody>
          <a:bodyPr anchor="t" rtlCol="false" tIns="0" lIns="0" bIns="0" rIns="0">
            <a:spAutoFit/>
          </a:bodyPr>
          <a:lstStyle/>
          <a:p>
            <a:pPr algn="just" marL="616800" indent="-308400" lvl="1">
              <a:lnSpc>
                <a:spcPts val="3999"/>
              </a:lnSpc>
              <a:buFont typeface="Arial"/>
              <a:buChar char="•"/>
            </a:pPr>
            <a:r>
              <a:rPr lang="en-US" sz="2856">
                <a:solidFill>
                  <a:srgbClr val="004AAD"/>
                </a:solidFill>
                <a:latin typeface="Poppins"/>
                <a:ea typeface="Poppins"/>
                <a:cs typeface="Poppins"/>
                <a:sym typeface="Poppins"/>
              </a:rPr>
              <a:t>Images</a:t>
            </a:r>
          </a:p>
          <a:p>
            <a:pPr algn="just" marL="616800" indent="-308400" lvl="1">
              <a:lnSpc>
                <a:spcPts val="3999"/>
              </a:lnSpc>
              <a:buFont typeface="Arial"/>
              <a:buChar char="•"/>
            </a:pPr>
            <a:r>
              <a:rPr lang="en-US" sz="2856">
                <a:solidFill>
                  <a:srgbClr val="004AAD"/>
                </a:solidFill>
                <a:latin typeface="Poppins"/>
                <a:ea typeface="Poppins"/>
                <a:cs typeface="Poppins"/>
                <a:sym typeface="Poppins"/>
              </a:rPr>
              <a:t>Map</a:t>
            </a:r>
          </a:p>
          <a:p>
            <a:pPr algn="just" marL="616800" indent="-308400" lvl="1">
              <a:lnSpc>
                <a:spcPts val="3999"/>
              </a:lnSpc>
              <a:buFont typeface="Arial"/>
              <a:buChar char="•"/>
            </a:pPr>
            <a:r>
              <a:rPr lang="en-US" sz="2856">
                <a:solidFill>
                  <a:srgbClr val="004AAD"/>
                </a:solidFill>
                <a:latin typeface="Poppins"/>
                <a:ea typeface="Poppins"/>
                <a:cs typeface="Poppins"/>
                <a:sym typeface="Poppins"/>
              </a:rPr>
              <a:t>Contact Info</a:t>
            </a:r>
          </a:p>
          <a:p>
            <a:pPr algn="just" marL="616800" indent="-308400" lvl="1">
              <a:lnSpc>
                <a:spcPts val="3999"/>
              </a:lnSpc>
              <a:buFont typeface="Arial"/>
              <a:buChar char="•"/>
            </a:pPr>
            <a:r>
              <a:rPr lang="en-US" sz="2856">
                <a:solidFill>
                  <a:srgbClr val="004AAD"/>
                </a:solidFill>
                <a:latin typeface="Poppins"/>
                <a:ea typeface="Poppins"/>
                <a:cs typeface="Poppins"/>
                <a:sym typeface="Poppins"/>
              </a:rPr>
              <a:t>Programs</a:t>
            </a:r>
          </a:p>
          <a:p>
            <a:pPr algn="just" marL="1233600" indent="-411200" lvl="2">
              <a:lnSpc>
                <a:spcPts val="3999"/>
              </a:lnSpc>
              <a:buFont typeface="Arial"/>
              <a:buChar char="⚬"/>
            </a:pPr>
            <a:r>
              <a:rPr lang="en-US" sz="2856">
                <a:solidFill>
                  <a:srgbClr val="004AAD"/>
                </a:solidFill>
                <a:latin typeface="Poppins"/>
                <a:ea typeface="Poppins"/>
                <a:cs typeface="Poppins"/>
                <a:sym typeface="Poppins"/>
              </a:rPr>
              <a:t>Holiday</a:t>
            </a:r>
          </a:p>
          <a:p>
            <a:pPr algn="just" marL="616800" indent="-308400" lvl="1">
              <a:lnSpc>
                <a:spcPts val="3999"/>
              </a:lnSpc>
              <a:buFont typeface="Arial"/>
              <a:buChar char="•"/>
            </a:pPr>
            <a:r>
              <a:rPr lang="en-US" sz="2856">
                <a:solidFill>
                  <a:srgbClr val="004AAD"/>
                </a:solidFill>
                <a:latin typeface="Poppins"/>
                <a:ea typeface="Poppins"/>
                <a:cs typeface="Poppins"/>
                <a:sym typeface="Poppins"/>
              </a:rPr>
              <a:t>Meal Options</a:t>
            </a:r>
          </a:p>
          <a:p>
            <a:pPr algn="just" marL="616800" indent="-308400" lvl="1">
              <a:lnSpc>
                <a:spcPts val="3999"/>
              </a:lnSpc>
              <a:buFont typeface="Arial"/>
              <a:buChar char="•"/>
            </a:pPr>
            <a:r>
              <a:rPr lang="en-US" sz="2856">
                <a:solidFill>
                  <a:srgbClr val="004AAD"/>
                </a:solidFill>
                <a:latin typeface="Poppins"/>
                <a:ea typeface="Poppins"/>
                <a:cs typeface="Poppins"/>
                <a:sym typeface="Poppins"/>
              </a:rPr>
              <a:t>Parking</a:t>
            </a:r>
          </a:p>
          <a:p>
            <a:pPr algn="just">
              <a:lnSpc>
                <a:spcPts val="3999"/>
              </a:lnSpc>
            </a:pP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15444" t="0" r="-15444" b="0"/>
            </a:stretch>
          </a:blipFill>
        </p:spPr>
      </p:sp>
      <p:grpSp>
        <p:nvGrpSpPr>
          <p:cNvPr name="Group 3" id="3"/>
          <p:cNvGrpSpPr/>
          <p:nvPr/>
        </p:nvGrpSpPr>
        <p:grpSpPr>
          <a:xfrm rot="0">
            <a:off x="-806310" y="1028700"/>
            <a:ext cx="13939271" cy="8229600"/>
            <a:chOff x="0" y="0"/>
            <a:chExt cx="3671248" cy="2167467"/>
          </a:xfrm>
        </p:grpSpPr>
        <p:sp>
          <p:nvSpPr>
            <p:cNvPr name="Freeform 4" id="4"/>
            <p:cNvSpPr/>
            <p:nvPr/>
          </p:nvSpPr>
          <p:spPr>
            <a:xfrm flipH="false" flipV="false" rot="0">
              <a:off x="0" y="0"/>
              <a:ext cx="3671248" cy="2167467"/>
            </a:xfrm>
            <a:custGeom>
              <a:avLst/>
              <a:gdLst/>
              <a:ahLst/>
              <a:cxnLst/>
              <a:rect r="r" b="b" t="t" l="l"/>
              <a:pathLst>
                <a:path h="2167467" w="3671248">
                  <a:moveTo>
                    <a:pt x="33324" y="0"/>
                  </a:moveTo>
                  <a:lnTo>
                    <a:pt x="3637924" y="0"/>
                  </a:lnTo>
                  <a:cubicBezTo>
                    <a:pt x="3656329" y="0"/>
                    <a:pt x="3671248" y="14920"/>
                    <a:pt x="3671248" y="33324"/>
                  </a:cubicBezTo>
                  <a:lnTo>
                    <a:pt x="3671248" y="2134143"/>
                  </a:lnTo>
                  <a:cubicBezTo>
                    <a:pt x="3671248" y="2142981"/>
                    <a:pt x="3667737" y="2151457"/>
                    <a:pt x="3661488" y="2157706"/>
                  </a:cubicBezTo>
                  <a:cubicBezTo>
                    <a:pt x="3655239" y="2163956"/>
                    <a:pt x="3646762" y="2167467"/>
                    <a:pt x="3637924" y="2167467"/>
                  </a:cubicBezTo>
                  <a:lnTo>
                    <a:pt x="33324" y="2167467"/>
                  </a:lnTo>
                  <a:cubicBezTo>
                    <a:pt x="24486" y="2167467"/>
                    <a:pt x="16010" y="2163956"/>
                    <a:pt x="9760" y="2157706"/>
                  </a:cubicBezTo>
                  <a:cubicBezTo>
                    <a:pt x="3511" y="2151457"/>
                    <a:pt x="0" y="2142981"/>
                    <a:pt x="0" y="2134143"/>
                  </a:cubicBezTo>
                  <a:lnTo>
                    <a:pt x="0" y="33324"/>
                  </a:lnTo>
                  <a:cubicBezTo>
                    <a:pt x="0" y="24486"/>
                    <a:pt x="3511" y="16010"/>
                    <a:pt x="9760" y="9760"/>
                  </a:cubicBezTo>
                  <a:cubicBezTo>
                    <a:pt x="16010" y="3511"/>
                    <a:pt x="24486" y="0"/>
                    <a:pt x="33324" y="0"/>
                  </a:cubicBezTo>
                  <a:close/>
                </a:path>
              </a:pathLst>
            </a:custGeom>
            <a:solidFill>
              <a:srgbClr val="5271FF"/>
            </a:solidFill>
            <a:ln cap="rnd">
              <a:noFill/>
              <a:prstDash val="solid"/>
              <a:round/>
            </a:ln>
          </p:spPr>
        </p:sp>
        <p:sp>
          <p:nvSpPr>
            <p:cNvPr name="TextBox 5" id="5"/>
            <p:cNvSpPr txBox="true"/>
            <p:nvPr/>
          </p:nvSpPr>
          <p:spPr>
            <a:xfrm>
              <a:off x="0" y="-38100"/>
              <a:ext cx="3671248" cy="2205567"/>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1853734" y="2290687"/>
            <a:ext cx="14243376" cy="1543050"/>
            <a:chOff x="0" y="0"/>
            <a:chExt cx="3751342" cy="406400"/>
          </a:xfrm>
        </p:grpSpPr>
        <p:sp>
          <p:nvSpPr>
            <p:cNvPr name="Freeform 7" id="7"/>
            <p:cNvSpPr/>
            <p:nvPr/>
          </p:nvSpPr>
          <p:spPr>
            <a:xfrm flipH="false" flipV="false" rot="0">
              <a:off x="0" y="0"/>
              <a:ext cx="3751342" cy="406400"/>
            </a:xfrm>
            <a:custGeom>
              <a:avLst/>
              <a:gdLst/>
              <a:ahLst/>
              <a:cxnLst/>
              <a:rect r="r" b="b" t="t" l="l"/>
              <a:pathLst>
                <a:path h="406400" w="3751342">
                  <a:moveTo>
                    <a:pt x="32613" y="0"/>
                  </a:moveTo>
                  <a:lnTo>
                    <a:pt x="3718729" y="0"/>
                  </a:lnTo>
                  <a:cubicBezTo>
                    <a:pt x="3736741" y="0"/>
                    <a:pt x="3751342" y="14601"/>
                    <a:pt x="3751342" y="32613"/>
                  </a:cubicBezTo>
                  <a:lnTo>
                    <a:pt x="3751342" y="373787"/>
                  </a:lnTo>
                  <a:cubicBezTo>
                    <a:pt x="3751342" y="382437"/>
                    <a:pt x="3747906" y="390732"/>
                    <a:pt x="3741790" y="396848"/>
                  </a:cubicBezTo>
                  <a:cubicBezTo>
                    <a:pt x="3735674" y="402964"/>
                    <a:pt x="3727379" y="406400"/>
                    <a:pt x="3718729" y="406400"/>
                  </a:cubicBezTo>
                  <a:lnTo>
                    <a:pt x="32613" y="406400"/>
                  </a:lnTo>
                  <a:cubicBezTo>
                    <a:pt x="23963" y="406400"/>
                    <a:pt x="15668" y="402964"/>
                    <a:pt x="9552" y="396848"/>
                  </a:cubicBezTo>
                  <a:cubicBezTo>
                    <a:pt x="3436" y="390732"/>
                    <a:pt x="0" y="382437"/>
                    <a:pt x="0" y="373787"/>
                  </a:cubicBezTo>
                  <a:lnTo>
                    <a:pt x="0" y="32613"/>
                  </a:lnTo>
                  <a:cubicBezTo>
                    <a:pt x="0" y="23963"/>
                    <a:pt x="3436" y="15668"/>
                    <a:pt x="9552" y="9552"/>
                  </a:cubicBezTo>
                  <a:cubicBezTo>
                    <a:pt x="15668" y="3436"/>
                    <a:pt x="23963" y="0"/>
                    <a:pt x="32613" y="0"/>
                  </a:cubicBezTo>
                  <a:close/>
                </a:path>
              </a:pathLst>
            </a:custGeom>
            <a:solidFill>
              <a:srgbClr val="FFFFFF"/>
            </a:solidFill>
            <a:ln cap="rnd">
              <a:noFill/>
              <a:prstDash val="solid"/>
              <a:round/>
            </a:ln>
          </p:spPr>
        </p:sp>
        <p:sp>
          <p:nvSpPr>
            <p:cNvPr name="TextBox 8" id="8"/>
            <p:cNvSpPr txBox="true"/>
            <p:nvPr/>
          </p:nvSpPr>
          <p:spPr>
            <a:xfrm>
              <a:off x="0" y="-38100"/>
              <a:ext cx="3751342" cy="444500"/>
            </a:xfrm>
            <a:prstGeom prst="rect">
              <a:avLst/>
            </a:prstGeom>
          </p:spPr>
          <p:txBody>
            <a:bodyPr anchor="ctr" rtlCol="false" tIns="50800" lIns="50800" bIns="50800" rIns="50800"/>
            <a:lstStyle/>
            <a:p>
              <a:pPr algn="ctr">
                <a:lnSpc>
                  <a:spcPts val="2659"/>
                </a:lnSpc>
              </a:pPr>
            </a:p>
          </p:txBody>
        </p:sp>
      </p:grpSp>
      <p:sp>
        <p:nvSpPr>
          <p:cNvPr name="Freeform 9" id="9"/>
          <p:cNvSpPr/>
          <p:nvPr/>
        </p:nvSpPr>
        <p:spPr>
          <a:xfrm flipH="false" flipV="false" rot="-5400000">
            <a:off x="9183972" y="6723877"/>
            <a:ext cx="2105666" cy="1152374"/>
          </a:xfrm>
          <a:custGeom>
            <a:avLst/>
            <a:gdLst/>
            <a:ahLst/>
            <a:cxnLst/>
            <a:rect r="r" b="b" t="t" l="l"/>
            <a:pathLst>
              <a:path h="1152374" w="2105666">
                <a:moveTo>
                  <a:pt x="0" y="0"/>
                </a:moveTo>
                <a:lnTo>
                  <a:pt x="2105666" y="0"/>
                </a:lnTo>
                <a:lnTo>
                  <a:pt x="2105666" y="1152373"/>
                </a:lnTo>
                <a:lnTo>
                  <a:pt x="0" y="115237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0" id="10"/>
          <p:cNvSpPr/>
          <p:nvPr/>
        </p:nvSpPr>
        <p:spPr>
          <a:xfrm flipH="false" flipV="false" rot="0">
            <a:off x="15153634" y="1028700"/>
            <a:ext cx="2105666" cy="1152374"/>
          </a:xfrm>
          <a:custGeom>
            <a:avLst/>
            <a:gdLst/>
            <a:ahLst/>
            <a:cxnLst/>
            <a:rect r="r" b="b" t="t" l="l"/>
            <a:pathLst>
              <a:path h="1152374" w="2105666">
                <a:moveTo>
                  <a:pt x="0" y="0"/>
                </a:moveTo>
                <a:lnTo>
                  <a:pt x="2105666" y="0"/>
                </a:lnTo>
                <a:lnTo>
                  <a:pt x="2105666" y="1152374"/>
                </a:lnTo>
                <a:lnTo>
                  <a:pt x="0" y="115237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11" id="11"/>
          <p:cNvGrpSpPr/>
          <p:nvPr/>
        </p:nvGrpSpPr>
        <p:grpSpPr>
          <a:xfrm rot="0">
            <a:off x="8795588" y="-1989626"/>
            <a:ext cx="2882434" cy="2882434"/>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sp>
        <p:sp>
          <p:nvSpPr>
            <p:cNvPr name="TextBox 13" id="13"/>
            <p:cNvSpPr txBox="true"/>
            <p:nvPr/>
          </p:nvSpPr>
          <p:spPr>
            <a:xfrm>
              <a:off x="76200" y="19050"/>
              <a:ext cx="660400" cy="717550"/>
            </a:xfrm>
            <a:prstGeom prst="rect">
              <a:avLst/>
            </a:prstGeom>
          </p:spPr>
          <p:txBody>
            <a:bodyPr anchor="ctr" rtlCol="false" tIns="50800" lIns="50800" bIns="50800" rIns="50800"/>
            <a:lstStyle/>
            <a:p>
              <a:pPr algn="ctr">
                <a:lnSpc>
                  <a:spcPts val="2399"/>
                </a:lnSpc>
              </a:pPr>
            </a:p>
          </p:txBody>
        </p:sp>
      </p:grpSp>
      <p:sp>
        <p:nvSpPr>
          <p:cNvPr name="TextBox 14" id="14"/>
          <p:cNvSpPr txBox="true"/>
          <p:nvPr/>
        </p:nvSpPr>
        <p:spPr>
          <a:xfrm rot="0">
            <a:off x="90064" y="2595488"/>
            <a:ext cx="17411049" cy="923922"/>
          </a:xfrm>
          <a:prstGeom prst="rect">
            <a:avLst/>
          </a:prstGeom>
        </p:spPr>
        <p:txBody>
          <a:bodyPr anchor="t" rtlCol="false" tIns="0" lIns="0" bIns="0" rIns="0">
            <a:spAutoFit/>
          </a:bodyPr>
          <a:lstStyle/>
          <a:p>
            <a:pPr algn="l">
              <a:lnSpc>
                <a:spcPts val="6600"/>
              </a:lnSpc>
            </a:pPr>
            <a:r>
              <a:rPr lang="en-US" sz="6000" b="true">
                <a:solidFill>
                  <a:srgbClr val="004AAD"/>
                </a:solidFill>
                <a:latin typeface="Poppins Ultra-Bold"/>
                <a:ea typeface="Poppins Ultra-Bold"/>
                <a:cs typeface="Poppins Ultra-Bold"/>
                <a:sym typeface="Poppins Ultra-Bold"/>
              </a:rPr>
              <a:t>GROUP TRAVEL PUBLICATIONS</a:t>
            </a:r>
          </a:p>
        </p:txBody>
      </p:sp>
      <p:sp>
        <p:nvSpPr>
          <p:cNvPr name="TextBox 15" id="15"/>
          <p:cNvSpPr txBox="true"/>
          <p:nvPr/>
        </p:nvSpPr>
        <p:spPr>
          <a:xfrm rot="0">
            <a:off x="377110" y="4468311"/>
            <a:ext cx="11300912" cy="2831753"/>
          </a:xfrm>
          <a:prstGeom prst="rect">
            <a:avLst/>
          </a:prstGeom>
        </p:spPr>
        <p:txBody>
          <a:bodyPr anchor="t" rtlCol="false" tIns="0" lIns="0" bIns="0" rIns="0">
            <a:spAutoFit/>
          </a:bodyPr>
          <a:lstStyle/>
          <a:p>
            <a:pPr algn="l" marL="863599" indent="-431800" lvl="1">
              <a:lnSpc>
                <a:spcPts val="5599"/>
              </a:lnSpc>
              <a:buFont typeface="Arial"/>
              <a:buChar char="•"/>
            </a:pPr>
            <a:r>
              <a:rPr lang="en-US" sz="3999">
                <a:solidFill>
                  <a:srgbClr val="FFFFFF"/>
                </a:solidFill>
                <a:latin typeface="Poppins"/>
                <a:ea typeface="Poppins"/>
                <a:cs typeface="Poppins"/>
                <a:sym typeface="Poppins"/>
              </a:rPr>
              <a:t>Circle Wisconsin Annual Tour Planner</a:t>
            </a:r>
          </a:p>
          <a:p>
            <a:pPr algn="l" marL="863599" indent="-431800" lvl="1">
              <a:lnSpc>
                <a:spcPts val="5599"/>
              </a:lnSpc>
              <a:buFont typeface="Arial"/>
              <a:buChar char="•"/>
            </a:pPr>
            <a:r>
              <a:rPr lang="en-US" sz="3999">
                <a:solidFill>
                  <a:srgbClr val="FFFFFF"/>
                </a:solidFill>
                <a:latin typeface="Poppins"/>
                <a:ea typeface="Poppins"/>
                <a:cs typeface="Poppins"/>
                <a:sym typeface="Poppins"/>
              </a:rPr>
              <a:t>Leisure Group Travel</a:t>
            </a:r>
          </a:p>
          <a:p>
            <a:pPr algn="l" marL="863599" indent="-431800" lvl="1">
              <a:lnSpc>
                <a:spcPts val="5599"/>
              </a:lnSpc>
              <a:buFont typeface="Arial"/>
              <a:buChar char="•"/>
            </a:pPr>
            <a:r>
              <a:rPr lang="en-US" sz="3999">
                <a:solidFill>
                  <a:srgbClr val="FFFFFF"/>
                </a:solidFill>
                <a:latin typeface="Poppins"/>
                <a:ea typeface="Poppins"/>
                <a:cs typeface="Poppins"/>
                <a:sym typeface="Poppins"/>
              </a:rPr>
              <a:t>Group Tour Magazine</a:t>
            </a:r>
          </a:p>
          <a:p>
            <a:pPr algn="l" marL="863599" indent="-431800" lvl="1">
              <a:lnSpc>
                <a:spcPts val="5599"/>
              </a:lnSpc>
              <a:buFont typeface="Arial"/>
              <a:buChar char="•"/>
            </a:pPr>
            <a:r>
              <a:rPr lang="en-US" sz="3999">
                <a:solidFill>
                  <a:srgbClr val="FFFFFF"/>
                </a:solidFill>
                <a:latin typeface="Poppins"/>
                <a:ea typeface="Poppins"/>
                <a:cs typeface="Poppins"/>
                <a:sym typeface="Poppins"/>
              </a:rPr>
              <a:t>Group Travel Leader</a:t>
            </a:r>
          </a:p>
        </p:txBody>
      </p:sp>
      <p:grpSp>
        <p:nvGrpSpPr>
          <p:cNvPr name="Group 16" id="16"/>
          <p:cNvGrpSpPr>
            <a:grpSpLocks noChangeAspect="true"/>
          </p:cNvGrpSpPr>
          <p:nvPr/>
        </p:nvGrpSpPr>
        <p:grpSpPr>
          <a:xfrm rot="-1083260">
            <a:off x="12939783" y="605447"/>
            <a:ext cx="6251530" cy="6456580"/>
            <a:chOff x="0" y="0"/>
            <a:chExt cx="6350000" cy="6558280"/>
          </a:xfrm>
        </p:grpSpPr>
        <p:sp>
          <p:nvSpPr>
            <p:cNvPr name="Freeform 17" id="17"/>
            <p:cNvSpPr/>
            <p:nvPr/>
          </p:nvSpPr>
          <p:spPr>
            <a:xfrm flipH="false" flipV="false" rot="0">
              <a:off x="74930" y="74930"/>
              <a:ext cx="6200140" cy="6408420"/>
            </a:xfrm>
            <a:custGeom>
              <a:avLst/>
              <a:gdLst/>
              <a:ahLst/>
              <a:cxnLst/>
              <a:rect r="r" b="b" t="t" l="l"/>
              <a:pathLst>
                <a:path h="6408420" w="620014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7"/>
              <a:stretch>
                <a:fillRect l="0" t="0" r="0" b="-24392"/>
              </a:stretch>
            </a:blipFill>
          </p:spPr>
        </p:sp>
        <p:sp>
          <p:nvSpPr>
            <p:cNvPr name="Freeform 18" id="18"/>
            <p:cNvSpPr/>
            <p:nvPr/>
          </p:nvSpPr>
          <p:spPr>
            <a:xfrm flipH="false" flipV="false" rot="0">
              <a:off x="0" y="0"/>
              <a:ext cx="6350000" cy="6558280"/>
            </a:xfrm>
            <a:custGeom>
              <a:avLst/>
              <a:gdLst/>
              <a:ahLst/>
              <a:cxnLst/>
              <a:rect r="r" b="b" t="t" l="l"/>
              <a:pathLst>
                <a:path h="6558280" w="635000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004AAD"/>
            </a:solidFill>
          </p:spPr>
        </p:sp>
      </p:grpSp>
      <p:grpSp>
        <p:nvGrpSpPr>
          <p:cNvPr name="Group 19" id="19"/>
          <p:cNvGrpSpPr>
            <a:grpSpLocks noChangeAspect="true"/>
          </p:cNvGrpSpPr>
          <p:nvPr/>
        </p:nvGrpSpPr>
        <p:grpSpPr>
          <a:xfrm rot="1852306">
            <a:off x="12414358" y="6087120"/>
            <a:ext cx="6384178" cy="6593579"/>
            <a:chOff x="0" y="0"/>
            <a:chExt cx="6350000" cy="6558280"/>
          </a:xfrm>
        </p:grpSpPr>
        <p:sp>
          <p:nvSpPr>
            <p:cNvPr name="Freeform 20" id="20"/>
            <p:cNvSpPr/>
            <p:nvPr/>
          </p:nvSpPr>
          <p:spPr>
            <a:xfrm flipH="false" flipV="false" rot="0">
              <a:off x="74930" y="74930"/>
              <a:ext cx="6200140" cy="6408420"/>
            </a:xfrm>
            <a:custGeom>
              <a:avLst/>
              <a:gdLst/>
              <a:ahLst/>
              <a:cxnLst/>
              <a:rect r="r" b="b" t="t" l="l"/>
              <a:pathLst>
                <a:path h="6408420" w="620014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8"/>
              <a:stretch>
                <a:fillRect l="0" t="-8559" r="0" b="-8559"/>
              </a:stretch>
            </a:blipFill>
          </p:spPr>
        </p:sp>
        <p:sp>
          <p:nvSpPr>
            <p:cNvPr name="Freeform 21" id="21"/>
            <p:cNvSpPr/>
            <p:nvPr/>
          </p:nvSpPr>
          <p:spPr>
            <a:xfrm flipH="false" flipV="false" rot="0">
              <a:off x="0" y="0"/>
              <a:ext cx="6350000" cy="6558280"/>
            </a:xfrm>
            <a:custGeom>
              <a:avLst/>
              <a:gdLst/>
              <a:ahLst/>
              <a:cxnLst/>
              <a:rect r="r" b="b" t="t" l="l"/>
              <a:pathLst>
                <a:path h="6558280" w="635000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5271FF"/>
            </a:solidFill>
          </p:spPr>
        </p:sp>
      </p:grpSp>
      <p:grpSp>
        <p:nvGrpSpPr>
          <p:cNvPr name="Group 22" id="22"/>
          <p:cNvGrpSpPr>
            <a:grpSpLocks noChangeAspect="true"/>
          </p:cNvGrpSpPr>
          <p:nvPr/>
        </p:nvGrpSpPr>
        <p:grpSpPr>
          <a:xfrm rot="-967467">
            <a:off x="7384354" y="5956414"/>
            <a:ext cx="6857276" cy="7082195"/>
            <a:chOff x="0" y="0"/>
            <a:chExt cx="6350000" cy="6558280"/>
          </a:xfrm>
        </p:grpSpPr>
        <p:sp>
          <p:nvSpPr>
            <p:cNvPr name="Freeform 23" id="23"/>
            <p:cNvSpPr/>
            <p:nvPr/>
          </p:nvSpPr>
          <p:spPr>
            <a:xfrm flipH="false" flipV="false" rot="0">
              <a:off x="74930" y="74930"/>
              <a:ext cx="6200140" cy="6408420"/>
            </a:xfrm>
            <a:custGeom>
              <a:avLst/>
              <a:gdLst/>
              <a:ahLst/>
              <a:cxnLst/>
              <a:rect r="r" b="b" t="t" l="l"/>
              <a:pathLst>
                <a:path h="6408420" w="620014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9"/>
              <a:stretch>
                <a:fillRect l="0" t="0" r="0" b="-19514"/>
              </a:stretch>
            </a:blipFill>
          </p:spPr>
        </p:sp>
        <p:sp>
          <p:nvSpPr>
            <p:cNvPr name="Freeform 24" id="24"/>
            <p:cNvSpPr/>
            <p:nvPr/>
          </p:nvSpPr>
          <p:spPr>
            <a:xfrm flipH="false" flipV="false" rot="0">
              <a:off x="0" y="0"/>
              <a:ext cx="6350000" cy="6558280"/>
            </a:xfrm>
            <a:custGeom>
              <a:avLst/>
              <a:gdLst/>
              <a:ahLst/>
              <a:cxnLst/>
              <a:rect r="r" b="b" t="t" l="l"/>
              <a:pathLst>
                <a:path h="6558280" w="635000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004AAD"/>
            </a:solidFill>
          </p:spPr>
        </p:sp>
      </p:gr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15444" t="0" r="-15444" b="0"/>
            </a:stretch>
          </a:blipFill>
        </p:spPr>
      </p:sp>
      <p:grpSp>
        <p:nvGrpSpPr>
          <p:cNvPr name="Group 3" id="3"/>
          <p:cNvGrpSpPr/>
          <p:nvPr/>
        </p:nvGrpSpPr>
        <p:grpSpPr>
          <a:xfrm rot="0">
            <a:off x="5218727" y="673644"/>
            <a:ext cx="13939271" cy="8229600"/>
            <a:chOff x="0" y="0"/>
            <a:chExt cx="3671248" cy="2167467"/>
          </a:xfrm>
        </p:grpSpPr>
        <p:sp>
          <p:nvSpPr>
            <p:cNvPr name="Freeform 4" id="4"/>
            <p:cNvSpPr/>
            <p:nvPr/>
          </p:nvSpPr>
          <p:spPr>
            <a:xfrm flipH="false" flipV="false" rot="0">
              <a:off x="0" y="0"/>
              <a:ext cx="3671248" cy="2167467"/>
            </a:xfrm>
            <a:custGeom>
              <a:avLst/>
              <a:gdLst/>
              <a:ahLst/>
              <a:cxnLst/>
              <a:rect r="r" b="b" t="t" l="l"/>
              <a:pathLst>
                <a:path h="2167467" w="3671248">
                  <a:moveTo>
                    <a:pt x="33324" y="0"/>
                  </a:moveTo>
                  <a:lnTo>
                    <a:pt x="3637924" y="0"/>
                  </a:lnTo>
                  <a:cubicBezTo>
                    <a:pt x="3656329" y="0"/>
                    <a:pt x="3671248" y="14920"/>
                    <a:pt x="3671248" y="33324"/>
                  </a:cubicBezTo>
                  <a:lnTo>
                    <a:pt x="3671248" y="2134143"/>
                  </a:lnTo>
                  <a:cubicBezTo>
                    <a:pt x="3671248" y="2142981"/>
                    <a:pt x="3667737" y="2151457"/>
                    <a:pt x="3661488" y="2157706"/>
                  </a:cubicBezTo>
                  <a:cubicBezTo>
                    <a:pt x="3655239" y="2163956"/>
                    <a:pt x="3646762" y="2167467"/>
                    <a:pt x="3637924" y="2167467"/>
                  </a:cubicBezTo>
                  <a:lnTo>
                    <a:pt x="33324" y="2167467"/>
                  </a:lnTo>
                  <a:cubicBezTo>
                    <a:pt x="24486" y="2167467"/>
                    <a:pt x="16010" y="2163956"/>
                    <a:pt x="9760" y="2157706"/>
                  </a:cubicBezTo>
                  <a:cubicBezTo>
                    <a:pt x="3511" y="2151457"/>
                    <a:pt x="0" y="2142981"/>
                    <a:pt x="0" y="2134143"/>
                  </a:cubicBezTo>
                  <a:lnTo>
                    <a:pt x="0" y="33324"/>
                  </a:lnTo>
                  <a:cubicBezTo>
                    <a:pt x="0" y="24486"/>
                    <a:pt x="3511" y="16010"/>
                    <a:pt x="9760" y="9760"/>
                  </a:cubicBezTo>
                  <a:cubicBezTo>
                    <a:pt x="16010" y="3511"/>
                    <a:pt x="24486" y="0"/>
                    <a:pt x="33324" y="0"/>
                  </a:cubicBezTo>
                  <a:close/>
                </a:path>
              </a:pathLst>
            </a:custGeom>
            <a:solidFill>
              <a:srgbClr val="004AAD"/>
            </a:solidFill>
            <a:ln cap="rnd">
              <a:noFill/>
              <a:prstDash val="solid"/>
              <a:round/>
            </a:ln>
          </p:spPr>
        </p:sp>
        <p:sp>
          <p:nvSpPr>
            <p:cNvPr name="TextBox 5" id="5"/>
            <p:cNvSpPr txBox="true"/>
            <p:nvPr/>
          </p:nvSpPr>
          <p:spPr>
            <a:xfrm>
              <a:off x="0" y="-38100"/>
              <a:ext cx="3671248" cy="2205567"/>
            </a:xfrm>
            <a:prstGeom prst="rect">
              <a:avLst/>
            </a:prstGeom>
          </p:spPr>
          <p:txBody>
            <a:bodyPr anchor="ctr" rtlCol="false" tIns="50800" lIns="50800" bIns="50800" rIns="50800"/>
            <a:lstStyle/>
            <a:p>
              <a:pPr algn="ctr">
                <a:lnSpc>
                  <a:spcPts val="2659"/>
                </a:lnSpc>
              </a:pPr>
            </a:p>
          </p:txBody>
        </p:sp>
      </p:grpSp>
      <p:grpSp>
        <p:nvGrpSpPr>
          <p:cNvPr name="Group 6" id="6"/>
          <p:cNvGrpSpPr>
            <a:grpSpLocks noChangeAspect="true"/>
          </p:cNvGrpSpPr>
          <p:nvPr/>
        </p:nvGrpSpPr>
        <p:grpSpPr>
          <a:xfrm rot="0">
            <a:off x="1028700" y="2181074"/>
            <a:ext cx="6181247" cy="6383992"/>
            <a:chOff x="0" y="0"/>
            <a:chExt cx="6350000" cy="6558280"/>
          </a:xfrm>
        </p:grpSpPr>
        <p:sp>
          <p:nvSpPr>
            <p:cNvPr name="Freeform 7" id="7"/>
            <p:cNvSpPr/>
            <p:nvPr/>
          </p:nvSpPr>
          <p:spPr>
            <a:xfrm flipH="false" flipV="false" rot="0">
              <a:off x="74930" y="74930"/>
              <a:ext cx="6200140" cy="6408420"/>
            </a:xfrm>
            <a:custGeom>
              <a:avLst/>
              <a:gdLst/>
              <a:ahLst/>
              <a:cxnLst/>
              <a:rect r="r" b="b" t="t" l="l"/>
              <a:pathLst>
                <a:path h="6408420" w="620014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3"/>
              <a:stretch>
                <a:fillRect l="-60742" t="0" r="-60742" b="0"/>
              </a:stretch>
            </a:blipFill>
          </p:spPr>
        </p:sp>
        <p:sp>
          <p:nvSpPr>
            <p:cNvPr name="Freeform 8" id="8"/>
            <p:cNvSpPr/>
            <p:nvPr/>
          </p:nvSpPr>
          <p:spPr>
            <a:xfrm flipH="false" flipV="false" rot="0">
              <a:off x="0" y="0"/>
              <a:ext cx="6350000" cy="6558280"/>
            </a:xfrm>
            <a:custGeom>
              <a:avLst/>
              <a:gdLst/>
              <a:ahLst/>
              <a:cxnLst/>
              <a:rect r="r" b="b" t="t" l="l"/>
              <a:pathLst>
                <a:path h="6558280" w="635000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5271FF"/>
            </a:solidFill>
          </p:spPr>
        </p:sp>
      </p:grpSp>
      <p:sp>
        <p:nvSpPr>
          <p:cNvPr name="Freeform 9" id="9"/>
          <p:cNvSpPr/>
          <p:nvPr/>
        </p:nvSpPr>
        <p:spPr>
          <a:xfrm flipH="false" flipV="false" rot="0">
            <a:off x="15153634" y="1028700"/>
            <a:ext cx="2105666" cy="1152374"/>
          </a:xfrm>
          <a:custGeom>
            <a:avLst/>
            <a:gdLst/>
            <a:ahLst/>
            <a:cxnLst/>
            <a:rect r="r" b="b" t="t" l="l"/>
            <a:pathLst>
              <a:path h="1152374" w="2105666">
                <a:moveTo>
                  <a:pt x="0" y="0"/>
                </a:moveTo>
                <a:lnTo>
                  <a:pt x="2105666" y="0"/>
                </a:lnTo>
                <a:lnTo>
                  <a:pt x="2105666" y="1152374"/>
                </a:lnTo>
                <a:lnTo>
                  <a:pt x="0" y="115237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0" id="10"/>
          <p:cNvGrpSpPr/>
          <p:nvPr/>
        </p:nvGrpSpPr>
        <p:grpSpPr>
          <a:xfrm rot="0">
            <a:off x="8795588" y="-1989626"/>
            <a:ext cx="2882434" cy="2882434"/>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sp>
        <p:sp>
          <p:nvSpPr>
            <p:cNvPr name="TextBox 12" id="12"/>
            <p:cNvSpPr txBox="true"/>
            <p:nvPr/>
          </p:nvSpPr>
          <p:spPr>
            <a:xfrm>
              <a:off x="76200" y="19050"/>
              <a:ext cx="660400" cy="717550"/>
            </a:xfrm>
            <a:prstGeom prst="rect">
              <a:avLst/>
            </a:prstGeom>
          </p:spPr>
          <p:txBody>
            <a:bodyPr anchor="ctr" rtlCol="false" tIns="50800" lIns="50800" bIns="50800" rIns="50800"/>
            <a:lstStyle/>
            <a:p>
              <a:pPr algn="ctr">
                <a:lnSpc>
                  <a:spcPts val="2399"/>
                </a:lnSpc>
              </a:pPr>
            </a:p>
          </p:txBody>
        </p:sp>
      </p:grpSp>
      <p:grpSp>
        <p:nvGrpSpPr>
          <p:cNvPr name="Group 13" id="13"/>
          <p:cNvGrpSpPr/>
          <p:nvPr/>
        </p:nvGrpSpPr>
        <p:grpSpPr>
          <a:xfrm rot="0">
            <a:off x="9144000" y="1763864"/>
            <a:ext cx="13423760" cy="417210"/>
            <a:chOff x="0" y="0"/>
            <a:chExt cx="17898347" cy="556280"/>
          </a:xfrm>
        </p:grpSpPr>
        <p:grpSp>
          <p:nvGrpSpPr>
            <p:cNvPr name="Group 14" id="14"/>
            <p:cNvGrpSpPr/>
            <p:nvPr/>
          </p:nvGrpSpPr>
          <p:grpSpPr>
            <a:xfrm rot="0">
              <a:off x="0" y="0"/>
              <a:ext cx="17898347" cy="556280"/>
              <a:chOff x="0" y="0"/>
              <a:chExt cx="3535476" cy="109882"/>
            </a:xfrm>
          </p:grpSpPr>
          <p:sp>
            <p:nvSpPr>
              <p:cNvPr name="Freeform 15" id="15"/>
              <p:cNvSpPr/>
              <p:nvPr/>
            </p:nvSpPr>
            <p:spPr>
              <a:xfrm flipH="false" flipV="false" rot="0">
                <a:off x="0" y="0"/>
                <a:ext cx="3535476" cy="109882"/>
              </a:xfrm>
              <a:custGeom>
                <a:avLst/>
                <a:gdLst/>
                <a:ahLst/>
                <a:cxnLst/>
                <a:rect r="r" b="b" t="t" l="l"/>
                <a:pathLst>
                  <a:path h="109882" w="3535476">
                    <a:moveTo>
                      <a:pt x="34604" y="0"/>
                    </a:moveTo>
                    <a:lnTo>
                      <a:pt x="3500872" y="0"/>
                    </a:lnTo>
                    <a:cubicBezTo>
                      <a:pt x="3519983" y="0"/>
                      <a:pt x="3535476" y="15493"/>
                      <a:pt x="3535476" y="34604"/>
                    </a:cubicBezTo>
                    <a:lnTo>
                      <a:pt x="3535476" y="75278"/>
                    </a:lnTo>
                    <a:cubicBezTo>
                      <a:pt x="3535476" y="84456"/>
                      <a:pt x="3531830" y="93258"/>
                      <a:pt x="3525341" y="99747"/>
                    </a:cubicBezTo>
                    <a:cubicBezTo>
                      <a:pt x="3518851" y="106237"/>
                      <a:pt x="3510050" y="109882"/>
                      <a:pt x="3500872" y="109882"/>
                    </a:cubicBezTo>
                    <a:lnTo>
                      <a:pt x="34604" y="109882"/>
                    </a:lnTo>
                    <a:cubicBezTo>
                      <a:pt x="15493" y="109882"/>
                      <a:pt x="0" y="94390"/>
                      <a:pt x="0" y="75278"/>
                    </a:cubicBezTo>
                    <a:lnTo>
                      <a:pt x="0" y="34604"/>
                    </a:lnTo>
                    <a:cubicBezTo>
                      <a:pt x="0" y="15493"/>
                      <a:pt x="15493" y="0"/>
                      <a:pt x="34604" y="0"/>
                    </a:cubicBezTo>
                    <a:close/>
                  </a:path>
                </a:pathLst>
              </a:custGeom>
              <a:solidFill>
                <a:srgbClr val="FFFFFF"/>
              </a:solidFill>
              <a:ln cap="rnd">
                <a:noFill/>
                <a:prstDash val="solid"/>
                <a:round/>
              </a:ln>
            </p:spPr>
          </p:sp>
          <p:sp>
            <p:nvSpPr>
              <p:cNvPr name="TextBox 16" id="16"/>
              <p:cNvSpPr txBox="true"/>
              <p:nvPr/>
            </p:nvSpPr>
            <p:spPr>
              <a:xfrm>
                <a:off x="0" y="-38100"/>
                <a:ext cx="3535476" cy="147982"/>
              </a:xfrm>
              <a:prstGeom prst="rect">
                <a:avLst/>
              </a:prstGeom>
            </p:spPr>
            <p:txBody>
              <a:bodyPr anchor="ctr" rtlCol="false" tIns="50800" lIns="50800" bIns="50800" rIns="50800"/>
              <a:lstStyle/>
              <a:p>
                <a:pPr algn="ctr">
                  <a:lnSpc>
                    <a:spcPts val="2659"/>
                  </a:lnSpc>
                </a:pPr>
              </a:p>
            </p:txBody>
          </p:sp>
        </p:grpSp>
        <p:sp>
          <p:nvSpPr>
            <p:cNvPr name="TextBox 17" id="17"/>
            <p:cNvSpPr txBox="true"/>
            <p:nvPr/>
          </p:nvSpPr>
          <p:spPr>
            <a:xfrm rot="0">
              <a:off x="512227" y="42510"/>
              <a:ext cx="8910098" cy="499429"/>
            </a:xfrm>
            <a:prstGeom prst="rect">
              <a:avLst/>
            </a:prstGeom>
          </p:spPr>
          <p:txBody>
            <a:bodyPr anchor="t" rtlCol="false" tIns="0" lIns="0" bIns="0" rIns="0">
              <a:spAutoFit/>
            </a:bodyPr>
            <a:lstStyle/>
            <a:p>
              <a:pPr algn="just">
                <a:lnSpc>
                  <a:spcPts val="2749"/>
                </a:lnSpc>
              </a:pPr>
              <a:r>
                <a:rPr lang="en-US" b="true" sz="2499">
                  <a:solidFill>
                    <a:srgbClr val="626953"/>
                  </a:solidFill>
                  <a:latin typeface="Poppins Bold"/>
                  <a:ea typeface="Poppins Bold"/>
                  <a:cs typeface="Poppins Bold"/>
                  <a:sym typeface="Poppins Bold"/>
                </a:rPr>
                <a:t>ADD TO YOUR DATABASE</a:t>
              </a:r>
            </a:p>
          </p:txBody>
        </p:sp>
      </p:grpSp>
      <p:grpSp>
        <p:nvGrpSpPr>
          <p:cNvPr name="Group 18" id="18"/>
          <p:cNvGrpSpPr/>
          <p:nvPr/>
        </p:nvGrpSpPr>
        <p:grpSpPr>
          <a:xfrm rot="0">
            <a:off x="9144000" y="2579389"/>
            <a:ext cx="13423760" cy="417210"/>
            <a:chOff x="0" y="0"/>
            <a:chExt cx="17898347" cy="556280"/>
          </a:xfrm>
        </p:grpSpPr>
        <p:grpSp>
          <p:nvGrpSpPr>
            <p:cNvPr name="Group 19" id="19"/>
            <p:cNvGrpSpPr/>
            <p:nvPr/>
          </p:nvGrpSpPr>
          <p:grpSpPr>
            <a:xfrm rot="0">
              <a:off x="0" y="0"/>
              <a:ext cx="17898347" cy="556280"/>
              <a:chOff x="0" y="0"/>
              <a:chExt cx="3535476" cy="109882"/>
            </a:xfrm>
          </p:grpSpPr>
          <p:sp>
            <p:nvSpPr>
              <p:cNvPr name="Freeform 20" id="20"/>
              <p:cNvSpPr/>
              <p:nvPr/>
            </p:nvSpPr>
            <p:spPr>
              <a:xfrm flipH="false" flipV="false" rot="0">
                <a:off x="0" y="0"/>
                <a:ext cx="3535476" cy="109882"/>
              </a:xfrm>
              <a:custGeom>
                <a:avLst/>
                <a:gdLst/>
                <a:ahLst/>
                <a:cxnLst/>
                <a:rect r="r" b="b" t="t" l="l"/>
                <a:pathLst>
                  <a:path h="109882" w="3535476">
                    <a:moveTo>
                      <a:pt x="34604" y="0"/>
                    </a:moveTo>
                    <a:lnTo>
                      <a:pt x="3500872" y="0"/>
                    </a:lnTo>
                    <a:cubicBezTo>
                      <a:pt x="3519983" y="0"/>
                      <a:pt x="3535476" y="15493"/>
                      <a:pt x="3535476" y="34604"/>
                    </a:cubicBezTo>
                    <a:lnTo>
                      <a:pt x="3535476" y="75278"/>
                    </a:lnTo>
                    <a:cubicBezTo>
                      <a:pt x="3535476" y="84456"/>
                      <a:pt x="3531830" y="93258"/>
                      <a:pt x="3525341" y="99747"/>
                    </a:cubicBezTo>
                    <a:cubicBezTo>
                      <a:pt x="3518851" y="106237"/>
                      <a:pt x="3510050" y="109882"/>
                      <a:pt x="3500872" y="109882"/>
                    </a:cubicBezTo>
                    <a:lnTo>
                      <a:pt x="34604" y="109882"/>
                    </a:lnTo>
                    <a:cubicBezTo>
                      <a:pt x="15493" y="109882"/>
                      <a:pt x="0" y="94390"/>
                      <a:pt x="0" y="75278"/>
                    </a:cubicBezTo>
                    <a:lnTo>
                      <a:pt x="0" y="34604"/>
                    </a:lnTo>
                    <a:cubicBezTo>
                      <a:pt x="0" y="15493"/>
                      <a:pt x="15493" y="0"/>
                      <a:pt x="34604" y="0"/>
                    </a:cubicBezTo>
                    <a:close/>
                  </a:path>
                </a:pathLst>
              </a:custGeom>
              <a:solidFill>
                <a:srgbClr val="FFFFFF"/>
              </a:solidFill>
              <a:ln cap="rnd">
                <a:noFill/>
                <a:prstDash val="solid"/>
                <a:round/>
              </a:ln>
            </p:spPr>
          </p:sp>
          <p:sp>
            <p:nvSpPr>
              <p:cNvPr name="TextBox 21" id="21"/>
              <p:cNvSpPr txBox="true"/>
              <p:nvPr/>
            </p:nvSpPr>
            <p:spPr>
              <a:xfrm>
                <a:off x="0" y="-38100"/>
                <a:ext cx="3535476" cy="147982"/>
              </a:xfrm>
              <a:prstGeom prst="rect">
                <a:avLst/>
              </a:prstGeom>
            </p:spPr>
            <p:txBody>
              <a:bodyPr anchor="ctr" rtlCol="false" tIns="50800" lIns="50800" bIns="50800" rIns="50800"/>
              <a:lstStyle/>
              <a:p>
                <a:pPr algn="ctr">
                  <a:lnSpc>
                    <a:spcPts val="2659"/>
                  </a:lnSpc>
                </a:pPr>
              </a:p>
            </p:txBody>
          </p:sp>
        </p:grpSp>
        <p:sp>
          <p:nvSpPr>
            <p:cNvPr name="TextBox 22" id="22"/>
            <p:cNvSpPr txBox="true"/>
            <p:nvPr/>
          </p:nvSpPr>
          <p:spPr>
            <a:xfrm rot="0">
              <a:off x="512227" y="56851"/>
              <a:ext cx="8910098" cy="499429"/>
            </a:xfrm>
            <a:prstGeom prst="rect">
              <a:avLst/>
            </a:prstGeom>
          </p:spPr>
          <p:txBody>
            <a:bodyPr anchor="t" rtlCol="false" tIns="0" lIns="0" bIns="0" rIns="0">
              <a:spAutoFit/>
            </a:bodyPr>
            <a:lstStyle/>
            <a:p>
              <a:pPr algn="l">
                <a:lnSpc>
                  <a:spcPts val="2749"/>
                </a:lnSpc>
              </a:pPr>
              <a:r>
                <a:rPr lang="en-US" sz="2499" b="true">
                  <a:solidFill>
                    <a:srgbClr val="626953"/>
                  </a:solidFill>
                  <a:latin typeface="Poppins Ultra-Bold"/>
                  <a:ea typeface="Poppins Ultra-Bold"/>
                  <a:cs typeface="Poppins Ultra-Bold"/>
                  <a:sym typeface="Poppins Ultra-Bold"/>
                </a:rPr>
                <a:t>SEND INTRODUCTION LETTER/EMAIL</a:t>
              </a:r>
            </a:p>
          </p:txBody>
        </p:sp>
      </p:grpSp>
      <p:grpSp>
        <p:nvGrpSpPr>
          <p:cNvPr name="Group 23" id="23"/>
          <p:cNvGrpSpPr/>
          <p:nvPr/>
        </p:nvGrpSpPr>
        <p:grpSpPr>
          <a:xfrm rot="0">
            <a:off x="-4099469" y="542156"/>
            <a:ext cx="10256338" cy="1543050"/>
            <a:chOff x="0" y="0"/>
            <a:chExt cx="2701258" cy="406400"/>
          </a:xfrm>
        </p:grpSpPr>
        <p:sp>
          <p:nvSpPr>
            <p:cNvPr name="Freeform 24" id="24"/>
            <p:cNvSpPr/>
            <p:nvPr/>
          </p:nvSpPr>
          <p:spPr>
            <a:xfrm flipH="false" flipV="false" rot="0">
              <a:off x="0" y="0"/>
              <a:ext cx="2701258" cy="406400"/>
            </a:xfrm>
            <a:custGeom>
              <a:avLst/>
              <a:gdLst/>
              <a:ahLst/>
              <a:cxnLst/>
              <a:rect r="r" b="b" t="t" l="l"/>
              <a:pathLst>
                <a:path h="406400" w="2701258">
                  <a:moveTo>
                    <a:pt x="45291" y="0"/>
                  </a:moveTo>
                  <a:lnTo>
                    <a:pt x="2655967" y="0"/>
                  </a:lnTo>
                  <a:cubicBezTo>
                    <a:pt x="2680980" y="0"/>
                    <a:pt x="2701258" y="20277"/>
                    <a:pt x="2701258" y="45291"/>
                  </a:cubicBezTo>
                  <a:lnTo>
                    <a:pt x="2701258" y="361109"/>
                  </a:lnTo>
                  <a:cubicBezTo>
                    <a:pt x="2701258" y="386123"/>
                    <a:pt x="2680980" y="406400"/>
                    <a:pt x="2655967" y="406400"/>
                  </a:cubicBezTo>
                  <a:lnTo>
                    <a:pt x="45291" y="406400"/>
                  </a:lnTo>
                  <a:cubicBezTo>
                    <a:pt x="20277" y="406400"/>
                    <a:pt x="0" y="386123"/>
                    <a:pt x="0" y="361109"/>
                  </a:cubicBezTo>
                  <a:lnTo>
                    <a:pt x="0" y="45291"/>
                  </a:lnTo>
                  <a:cubicBezTo>
                    <a:pt x="0" y="20277"/>
                    <a:pt x="20277" y="0"/>
                    <a:pt x="45291" y="0"/>
                  </a:cubicBezTo>
                  <a:close/>
                </a:path>
              </a:pathLst>
            </a:custGeom>
            <a:solidFill>
              <a:srgbClr val="5271FF"/>
            </a:solidFill>
            <a:ln cap="rnd">
              <a:noFill/>
              <a:prstDash val="solid"/>
              <a:round/>
            </a:ln>
          </p:spPr>
        </p:sp>
        <p:sp>
          <p:nvSpPr>
            <p:cNvPr name="TextBox 25" id="25"/>
            <p:cNvSpPr txBox="true"/>
            <p:nvPr/>
          </p:nvSpPr>
          <p:spPr>
            <a:xfrm>
              <a:off x="0" y="-38100"/>
              <a:ext cx="2701258" cy="444500"/>
            </a:xfrm>
            <a:prstGeom prst="rect">
              <a:avLst/>
            </a:prstGeom>
          </p:spPr>
          <p:txBody>
            <a:bodyPr anchor="ctr" rtlCol="false" tIns="50800" lIns="50800" bIns="50800" rIns="50800"/>
            <a:lstStyle/>
            <a:p>
              <a:pPr algn="ctr">
                <a:lnSpc>
                  <a:spcPts val="2659"/>
                </a:lnSpc>
              </a:pPr>
            </a:p>
          </p:txBody>
        </p:sp>
      </p:grpSp>
      <p:sp>
        <p:nvSpPr>
          <p:cNvPr name="Freeform 26" id="26"/>
          <p:cNvSpPr/>
          <p:nvPr/>
        </p:nvSpPr>
        <p:spPr>
          <a:xfrm flipH="false" flipV="false" rot="-5400000">
            <a:off x="7166568" y="693549"/>
            <a:ext cx="2105666" cy="1152374"/>
          </a:xfrm>
          <a:custGeom>
            <a:avLst/>
            <a:gdLst/>
            <a:ahLst/>
            <a:cxnLst/>
            <a:rect r="r" b="b" t="t" l="l"/>
            <a:pathLst>
              <a:path h="1152374" w="2105666">
                <a:moveTo>
                  <a:pt x="0" y="0"/>
                </a:moveTo>
                <a:lnTo>
                  <a:pt x="2105666" y="0"/>
                </a:lnTo>
                <a:lnTo>
                  <a:pt x="2105666" y="1152374"/>
                </a:lnTo>
                <a:lnTo>
                  <a:pt x="0" y="115237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27" id="27"/>
          <p:cNvGrpSpPr/>
          <p:nvPr/>
        </p:nvGrpSpPr>
        <p:grpSpPr>
          <a:xfrm rot="0">
            <a:off x="9144000" y="3387124"/>
            <a:ext cx="13423760" cy="417210"/>
            <a:chOff x="0" y="0"/>
            <a:chExt cx="17898347" cy="556280"/>
          </a:xfrm>
        </p:grpSpPr>
        <p:grpSp>
          <p:nvGrpSpPr>
            <p:cNvPr name="Group 28" id="28"/>
            <p:cNvGrpSpPr/>
            <p:nvPr/>
          </p:nvGrpSpPr>
          <p:grpSpPr>
            <a:xfrm rot="0">
              <a:off x="0" y="0"/>
              <a:ext cx="17898347" cy="556280"/>
              <a:chOff x="0" y="0"/>
              <a:chExt cx="3535476" cy="109882"/>
            </a:xfrm>
          </p:grpSpPr>
          <p:sp>
            <p:nvSpPr>
              <p:cNvPr name="Freeform 29" id="29"/>
              <p:cNvSpPr/>
              <p:nvPr/>
            </p:nvSpPr>
            <p:spPr>
              <a:xfrm flipH="false" flipV="false" rot="0">
                <a:off x="0" y="0"/>
                <a:ext cx="3535476" cy="109882"/>
              </a:xfrm>
              <a:custGeom>
                <a:avLst/>
                <a:gdLst/>
                <a:ahLst/>
                <a:cxnLst/>
                <a:rect r="r" b="b" t="t" l="l"/>
                <a:pathLst>
                  <a:path h="109882" w="3535476">
                    <a:moveTo>
                      <a:pt x="34604" y="0"/>
                    </a:moveTo>
                    <a:lnTo>
                      <a:pt x="3500872" y="0"/>
                    </a:lnTo>
                    <a:cubicBezTo>
                      <a:pt x="3519983" y="0"/>
                      <a:pt x="3535476" y="15493"/>
                      <a:pt x="3535476" y="34604"/>
                    </a:cubicBezTo>
                    <a:lnTo>
                      <a:pt x="3535476" y="75278"/>
                    </a:lnTo>
                    <a:cubicBezTo>
                      <a:pt x="3535476" y="84456"/>
                      <a:pt x="3531830" y="93258"/>
                      <a:pt x="3525341" y="99747"/>
                    </a:cubicBezTo>
                    <a:cubicBezTo>
                      <a:pt x="3518851" y="106237"/>
                      <a:pt x="3510050" y="109882"/>
                      <a:pt x="3500872" y="109882"/>
                    </a:cubicBezTo>
                    <a:lnTo>
                      <a:pt x="34604" y="109882"/>
                    </a:lnTo>
                    <a:cubicBezTo>
                      <a:pt x="15493" y="109882"/>
                      <a:pt x="0" y="94390"/>
                      <a:pt x="0" y="75278"/>
                    </a:cubicBezTo>
                    <a:lnTo>
                      <a:pt x="0" y="34604"/>
                    </a:lnTo>
                    <a:cubicBezTo>
                      <a:pt x="0" y="15493"/>
                      <a:pt x="15493" y="0"/>
                      <a:pt x="34604" y="0"/>
                    </a:cubicBezTo>
                    <a:close/>
                  </a:path>
                </a:pathLst>
              </a:custGeom>
              <a:solidFill>
                <a:srgbClr val="FFFFFF"/>
              </a:solidFill>
              <a:ln cap="rnd">
                <a:noFill/>
                <a:prstDash val="solid"/>
                <a:round/>
              </a:ln>
            </p:spPr>
          </p:sp>
          <p:sp>
            <p:nvSpPr>
              <p:cNvPr name="TextBox 30" id="30"/>
              <p:cNvSpPr txBox="true"/>
              <p:nvPr/>
            </p:nvSpPr>
            <p:spPr>
              <a:xfrm>
                <a:off x="0" y="-38100"/>
                <a:ext cx="3535476" cy="147982"/>
              </a:xfrm>
              <a:prstGeom prst="rect">
                <a:avLst/>
              </a:prstGeom>
            </p:spPr>
            <p:txBody>
              <a:bodyPr anchor="ctr" rtlCol="false" tIns="50800" lIns="50800" bIns="50800" rIns="50800"/>
              <a:lstStyle/>
              <a:p>
                <a:pPr algn="ctr">
                  <a:lnSpc>
                    <a:spcPts val="2659"/>
                  </a:lnSpc>
                </a:pPr>
              </a:p>
            </p:txBody>
          </p:sp>
        </p:grpSp>
        <p:sp>
          <p:nvSpPr>
            <p:cNvPr name="TextBox 31" id="31"/>
            <p:cNvSpPr txBox="true"/>
            <p:nvPr/>
          </p:nvSpPr>
          <p:spPr>
            <a:xfrm rot="0">
              <a:off x="512227" y="56851"/>
              <a:ext cx="8910098" cy="499429"/>
            </a:xfrm>
            <a:prstGeom prst="rect">
              <a:avLst/>
            </a:prstGeom>
          </p:spPr>
          <p:txBody>
            <a:bodyPr anchor="t" rtlCol="false" tIns="0" lIns="0" bIns="0" rIns="0">
              <a:spAutoFit/>
            </a:bodyPr>
            <a:lstStyle/>
            <a:p>
              <a:pPr algn="l">
                <a:lnSpc>
                  <a:spcPts val="2749"/>
                </a:lnSpc>
              </a:pPr>
              <a:r>
                <a:rPr lang="en-US" sz="2499" b="true">
                  <a:solidFill>
                    <a:srgbClr val="626953"/>
                  </a:solidFill>
                  <a:latin typeface="Poppins Ultra-Bold"/>
                  <a:ea typeface="Poppins Ultra-Bold"/>
                  <a:cs typeface="Poppins Ultra-Bold"/>
                  <a:sym typeface="Poppins Ultra-Bold"/>
                </a:rPr>
                <a:t>STAY IN TOUCH/SEND UPDATES</a:t>
              </a:r>
            </a:p>
          </p:txBody>
        </p:sp>
      </p:grpSp>
      <p:grpSp>
        <p:nvGrpSpPr>
          <p:cNvPr name="Group 32" id="32"/>
          <p:cNvGrpSpPr/>
          <p:nvPr/>
        </p:nvGrpSpPr>
        <p:grpSpPr>
          <a:xfrm rot="0">
            <a:off x="9144000" y="4194859"/>
            <a:ext cx="13423760" cy="417210"/>
            <a:chOff x="0" y="0"/>
            <a:chExt cx="17898347" cy="556280"/>
          </a:xfrm>
        </p:grpSpPr>
        <p:grpSp>
          <p:nvGrpSpPr>
            <p:cNvPr name="Group 33" id="33"/>
            <p:cNvGrpSpPr/>
            <p:nvPr/>
          </p:nvGrpSpPr>
          <p:grpSpPr>
            <a:xfrm rot="0">
              <a:off x="0" y="0"/>
              <a:ext cx="17898347" cy="556280"/>
              <a:chOff x="0" y="0"/>
              <a:chExt cx="3535476" cy="109882"/>
            </a:xfrm>
          </p:grpSpPr>
          <p:sp>
            <p:nvSpPr>
              <p:cNvPr name="Freeform 34" id="34"/>
              <p:cNvSpPr/>
              <p:nvPr/>
            </p:nvSpPr>
            <p:spPr>
              <a:xfrm flipH="false" flipV="false" rot="0">
                <a:off x="0" y="0"/>
                <a:ext cx="3535476" cy="109882"/>
              </a:xfrm>
              <a:custGeom>
                <a:avLst/>
                <a:gdLst/>
                <a:ahLst/>
                <a:cxnLst/>
                <a:rect r="r" b="b" t="t" l="l"/>
                <a:pathLst>
                  <a:path h="109882" w="3535476">
                    <a:moveTo>
                      <a:pt x="34604" y="0"/>
                    </a:moveTo>
                    <a:lnTo>
                      <a:pt x="3500872" y="0"/>
                    </a:lnTo>
                    <a:cubicBezTo>
                      <a:pt x="3519983" y="0"/>
                      <a:pt x="3535476" y="15493"/>
                      <a:pt x="3535476" y="34604"/>
                    </a:cubicBezTo>
                    <a:lnTo>
                      <a:pt x="3535476" y="75278"/>
                    </a:lnTo>
                    <a:cubicBezTo>
                      <a:pt x="3535476" y="84456"/>
                      <a:pt x="3531830" y="93258"/>
                      <a:pt x="3525341" y="99747"/>
                    </a:cubicBezTo>
                    <a:cubicBezTo>
                      <a:pt x="3518851" y="106237"/>
                      <a:pt x="3510050" y="109882"/>
                      <a:pt x="3500872" y="109882"/>
                    </a:cubicBezTo>
                    <a:lnTo>
                      <a:pt x="34604" y="109882"/>
                    </a:lnTo>
                    <a:cubicBezTo>
                      <a:pt x="15493" y="109882"/>
                      <a:pt x="0" y="94390"/>
                      <a:pt x="0" y="75278"/>
                    </a:cubicBezTo>
                    <a:lnTo>
                      <a:pt x="0" y="34604"/>
                    </a:lnTo>
                    <a:cubicBezTo>
                      <a:pt x="0" y="15493"/>
                      <a:pt x="15493" y="0"/>
                      <a:pt x="34604" y="0"/>
                    </a:cubicBezTo>
                    <a:close/>
                  </a:path>
                </a:pathLst>
              </a:custGeom>
              <a:solidFill>
                <a:srgbClr val="FFFFFF"/>
              </a:solidFill>
              <a:ln cap="rnd">
                <a:noFill/>
                <a:prstDash val="solid"/>
                <a:round/>
              </a:ln>
            </p:spPr>
          </p:sp>
          <p:sp>
            <p:nvSpPr>
              <p:cNvPr name="TextBox 35" id="35"/>
              <p:cNvSpPr txBox="true"/>
              <p:nvPr/>
            </p:nvSpPr>
            <p:spPr>
              <a:xfrm>
                <a:off x="0" y="-38100"/>
                <a:ext cx="3535476" cy="147982"/>
              </a:xfrm>
              <a:prstGeom prst="rect">
                <a:avLst/>
              </a:prstGeom>
            </p:spPr>
            <p:txBody>
              <a:bodyPr anchor="ctr" rtlCol="false" tIns="50800" lIns="50800" bIns="50800" rIns="50800"/>
              <a:lstStyle/>
              <a:p>
                <a:pPr algn="ctr">
                  <a:lnSpc>
                    <a:spcPts val="2659"/>
                  </a:lnSpc>
                </a:pPr>
              </a:p>
            </p:txBody>
          </p:sp>
        </p:grpSp>
        <p:sp>
          <p:nvSpPr>
            <p:cNvPr name="TextBox 36" id="36"/>
            <p:cNvSpPr txBox="true"/>
            <p:nvPr/>
          </p:nvSpPr>
          <p:spPr>
            <a:xfrm rot="0">
              <a:off x="512227" y="56851"/>
              <a:ext cx="11679773" cy="499429"/>
            </a:xfrm>
            <a:prstGeom prst="rect">
              <a:avLst/>
            </a:prstGeom>
          </p:spPr>
          <p:txBody>
            <a:bodyPr anchor="t" rtlCol="false" tIns="0" lIns="0" bIns="0" rIns="0">
              <a:spAutoFit/>
            </a:bodyPr>
            <a:lstStyle/>
            <a:p>
              <a:pPr algn="l">
                <a:lnSpc>
                  <a:spcPts val="2749"/>
                </a:lnSpc>
              </a:pPr>
              <a:r>
                <a:rPr lang="en-US" sz="2499" b="true">
                  <a:solidFill>
                    <a:srgbClr val="626953"/>
                  </a:solidFill>
                  <a:latin typeface="Poppins Ultra-Bold"/>
                  <a:ea typeface="Poppins Ultra-Bold"/>
                  <a:cs typeface="Poppins Ultra-Bold"/>
                  <a:sym typeface="Poppins Ultra-Bold"/>
                </a:rPr>
                <a:t>INVITE THEM TO EXPERIENCE YOUR ATTRACTION (FAM)</a:t>
              </a:r>
            </a:p>
          </p:txBody>
        </p:sp>
      </p:grpSp>
      <p:grpSp>
        <p:nvGrpSpPr>
          <p:cNvPr name="Group 37" id="37"/>
          <p:cNvGrpSpPr/>
          <p:nvPr/>
        </p:nvGrpSpPr>
        <p:grpSpPr>
          <a:xfrm rot="0">
            <a:off x="9144000" y="5002593"/>
            <a:ext cx="13423760" cy="417210"/>
            <a:chOff x="0" y="0"/>
            <a:chExt cx="17898347" cy="556280"/>
          </a:xfrm>
        </p:grpSpPr>
        <p:grpSp>
          <p:nvGrpSpPr>
            <p:cNvPr name="Group 38" id="38"/>
            <p:cNvGrpSpPr/>
            <p:nvPr/>
          </p:nvGrpSpPr>
          <p:grpSpPr>
            <a:xfrm rot="0">
              <a:off x="0" y="0"/>
              <a:ext cx="17898347" cy="556280"/>
              <a:chOff x="0" y="0"/>
              <a:chExt cx="3535476" cy="109882"/>
            </a:xfrm>
          </p:grpSpPr>
          <p:sp>
            <p:nvSpPr>
              <p:cNvPr name="Freeform 39" id="39"/>
              <p:cNvSpPr/>
              <p:nvPr/>
            </p:nvSpPr>
            <p:spPr>
              <a:xfrm flipH="false" flipV="false" rot="0">
                <a:off x="0" y="0"/>
                <a:ext cx="3535476" cy="109882"/>
              </a:xfrm>
              <a:custGeom>
                <a:avLst/>
                <a:gdLst/>
                <a:ahLst/>
                <a:cxnLst/>
                <a:rect r="r" b="b" t="t" l="l"/>
                <a:pathLst>
                  <a:path h="109882" w="3535476">
                    <a:moveTo>
                      <a:pt x="34604" y="0"/>
                    </a:moveTo>
                    <a:lnTo>
                      <a:pt x="3500872" y="0"/>
                    </a:lnTo>
                    <a:cubicBezTo>
                      <a:pt x="3519983" y="0"/>
                      <a:pt x="3535476" y="15493"/>
                      <a:pt x="3535476" y="34604"/>
                    </a:cubicBezTo>
                    <a:lnTo>
                      <a:pt x="3535476" y="75278"/>
                    </a:lnTo>
                    <a:cubicBezTo>
                      <a:pt x="3535476" y="84456"/>
                      <a:pt x="3531830" y="93258"/>
                      <a:pt x="3525341" y="99747"/>
                    </a:cubicBezTo>
                    <a:cubicBezTo>
                      <a:pt x="3518851" y="106237"/>
                      <a:pt x="3510050" y="109882"/>
                      <a:pt x="3500872" y="109882"/>
                    </a:cubicBezTo>
                    <a:lnTo>
                      <a:pt x="34604" y="109882"/>
                    </a:lnTo>
                    <a:cubicBezTo>
                      <a:pt x="15493" y="109882"/>
                      <a:pt x="0" y="94390"/>
                      <a:pt x="0" y="75278"/>
                    </a:cubicBezTo>
                    <a:lnTo>
                      <a:pt x="0" y="34604"/>
                    </a:lnTo>
                    <a:cubicBezTo>
                      <a:pt x="0" y="15493"/>
                      <a:pt x="15493" y="0"/>
                      <a:pt x="34604" y="0"/>
                    </a:cubicBezTo>
                    <a:close/>
                  </a:path>
                </a:pathLst>
              </a:custGeom>
              <a:solidFill>
                <a:srgbClr val="FFFFFF"/>
              </a:solidFill>
              <a:ln cap="rnd">
                <a:noFill/>
                <a:prstDash val="solid"/>
                <a:round/>
              </a:ln>
            </p:spPr>
          </p:sp>
          <p:sp>
            <p:nvSpPr>
              <p:cNvPr name="TextBox 40" id="40"/>
              <p:cNvSpPr txBox="true"/>
              <p:nvPr/>
            </p:nvSpPr>
            <p:spPr>
              <a:xfrm>
                <a:off x="0" y="-38100"/>
                <a:ext cx="3535476" cy="147982"/>
              </a:xfrm>
              <a:prstGeom prst="rect">
                <a:avLst/>
              </a:prstGeom>
            </p:spPr>
            <p:txBody>
              <a:bodyPr anchor="ctr" rtlCol="false" tIns="50800" lIns="50800" bIns="50800" rIns="50800"/>
              <a:lstStyle/>
              <a:p>
                <a:pPr algn="ctr">
                  <a:lnSpc>
                    <a:spcPts val="2659"/>
                  </a:lnSpc>
                </a:pPr>
              </a:p>
            </p:txBody>
          </p:sp>
        </p:grpSp>
        <p:sp>
          <p:nvSpPr>
            <p:cNvPr name="TextBox 41" id="41"/>
            <p:cNvSpPr txBox="true"/>
            <p:nvPr/>
          </p:nvSpPr>
          <p:spPr>
            <a:xfrm rot="0">
              <a:off x="512227" y="56851"/>
              <a:ext cx="11135319" cy="499429"/>
            </a:xfrm>
            <a:prstGeom prst="rect">
              <a:avLst/>
            </a:prstGeom>
          </p:spPr>
          <p:txBody>
            <a:bodyPr anchor="t" rtlCol="false" tIns="0" lIns="0" bIns="0" rIns="0">
              <a:spAutoFit/>
            </a:bodyPr>
            <a:lstStyle/>
            <a:p>
              <a:pPr algn="l">
                <a:lnSpc>
                  <a:spcPts val="2749"/>
                </a:lnSpc>
              </a:pPr>
              <a:r>
                <a:rPr lang="en-US" sz="2499" b="true">
                  <a:solidFill>
                    <a:srgbClr val="626953"/>
                  </a:solidFill>
                  <a:latin typeface="Poppins Ultra-Bold"/>
                  <a:ea typeface="Poppins Ultra-Bold"/>
                  <a:cs typeface="Poppins Ultra-Bold"/>
                  <a:sym typeface="Poppins Ultra-Bold"/>
                </a:rPr>
                <a:t>FOLLOW OPERATORS/PLANNERS ON SOCIAL MEDIA</a:t>
              </a:r>
            </a:p>
          </p:txBody>
        </p:sp>
      </p:grpSp>
      <p:grpSp>
        <p:nvGrpSpPr>
          <p:cNvPr name="Group 42" id="42"/>
          <p:cNvGrpSpPr/>
          <p:nvPr/>
        </p:nvGrpSpPr>
        <p:grpSpPr>
          <a:xfrm rot="0">
            <a:off x="7643214" y="6286578"/>
            <a:ext cx="10256338" cy="1543050"/>
            <a:chOff x="0" y="0"/>
            <a:chExt cx="2701258" cy="406400"/>
          </a:xfrm>
        </p:grpSpPr>
        <p:sp>
          <p:nvSpPr>
            <p:cNvPr name="Freeform 43" id="43"/>
            <p:cNvSpPr/>
            <p:nvPr/>
          </p:nvSpPr>
          <p:spPr>
            <a:xfrm flipH="false" flipV="false" rot="0">
              <a:off x="0" y="0"/>
              <a:ext cx="2701258" cy="406400"/>
            </a:xfrm>
            <a:custGeom>
              <a:avLst/>
              <a:gdLst/>
              <a:ahLst/>
              <a:cxnLst/>
              <a:rect r="r" b="b" t="t" l="l"/>
              <a:pathLst>
                <a:path h="406400" w="2701258">
                  <a:moveTo>
                    <a:pt x="45291" y="0"/>
                  </a:moveTo>
                  <a:lnTo>
                    <a:pt x="2655967" y="0"/>
                  </a:lnTo>
                  <a:cubicBezTo>
                    <a:pt x="2680980" y="0"/>
                    <a:pt x="2701258" y="20277"/>
                    <a:pt x="2701258" y="45291"/>
                  </a:cubicBezTo>
                  <a:lnTo>
                    <a:pt x="2701258" y="361109"/>
                  </a:lnTo>
                  <a:cubicBezTo>
                    <a:pt x="2701258" y="386123"/>
                    <a:pt x="2680980" y="406400"/>
                    <a:pt x="2655967" y="406400"/>
                  </a:cubicBezTo>
                  <a:lnTo>
                    <a:pt x="45291" y="406400"/>
                  </a:lnTo>
                  <a:cubicBezTo>
                    <a:pt x="20277" y="406400"/>
                    <a:pt x="0" y="386123"/>
                    <a:pt x="0" y="361109"/>
                  </a:cubicBezTo>
                  <a:lnTo>
                    <a:pt x="0" y="45291"/>
                  </a:lnTo>
                  <a:cubicBezTo>
                    <a:pt x="0" y="20277"/>
                    <a:pt x="20277" y="0"/>
                    <a:pt x="45291" y="0"/>
                  </a:cubicBezTo>
                  <a:close/>
                </a:path>
              </a:pathLst>
            </a:custGeom>
            <a:solidFill>
              <a:srgbClr val="5271FF"/>
            </a:solidFill>
            <a:ln cap="rnd">
              <a:noFill/>
              <a:prstDash val="solid"/>
              <a:round/>
            </a:ln>
          </p:spPr>
        </p:sp>
        <p:sp>
          <p:nvSpPr>
            <p:cNvPr name="TextBox 44" id="44"/>
            <p:cNvSpPr txBox="true"/>
            <p:nvPr/>
          </p:nvSpPr>
          <p:spPr>
            <a:xfrm>
              <a:off x="0" y="-38100"/>
              <a:ext cx="2701258" cy="444500"/>
            </a:xfrm>
            <a:prstGeom prst="rect">
              <a:avLst/>
            </a:prstGeom>
          </p:spPr>
          <p:txBody>
            <a:bodyPr anchor="ctr" rtlCol="false" tIns="50800" lIns="50800" bIns="50800" rIns="50800"/>
            <a:lstStyle/>
            <a:p>
              <a:pPr algn="ctr">
                <a:lnSpc>
                  <a:spcPts val="2659"/>
                </a:lnSpc>
              </a:pPr>
            </a:p>
          </p:txBody>
        </p:sp>
      </p:grpSp>
      <p:sp>
        <p:nvSpPr>
          <p:cNvPr name="TextBox 45" id="45"/>
          <p:cNvSpPr txBox="true"/>
          <p:nvPr/>
        </p:nvSpPr>
        <p:spPr>
          <a:xfrm rot="0">
            <a:off x="9099863" y="6318858"/>
            <a:ext cx="7139306" cy="1395750"/>
          </a:xfrm>
          <a:prstGeom prst="rect">
            <a:avLst/>
          </a:prstGeom>
        </p:spPr>
        <p:txBody>
          <a:bodyPr anchor="t" rtlCol="false" tIns="0" lIns="0" bIns="0" rIns="0">
            <a:spAutoFit/>
          </a:bodyPr>
          <a:lstStyle/>
          <a:p>
            <a:pPr algn="ctr">
              <a:lnSpc>
                <a:spcPts val="5486"/>
              </a:lnSpc>
            </a:pPr>
            <a:r>
              <a:rPr lang="en-US" sz="3918">
                <a:solidFill>
                  <a:srgbClr val="FFFFFF"/>
                </a:solidFill>
                <a:latin typeface="Poppins"/>
                <a:ea typeface="Poppins"/>
                <a:cs typeface="Poppins"/>
                <a:sym typeface="Poppins"/>
              </a:rPr>
              <a:t>It takes time and patience to</a:t>
            </a:r>
          </a:p>
          <a:p>
            <a:pPr algn="ctr">
              <a:lnSpc>
                <a:spcPts val="5486"/>
              </a:lnSpc>
            </a:pPr>
            <a:r>
              <a:rPr lang="en-US" sz="3918">
                <a:solidFill>
                  <a:srgbClr val="FFFFFF"/>
                </a:solidFill>
                <a:latin typeface="Poppins"/>
                <a:ea typeface="Poppins"/>
                <a:cs typeface="Poppins"/>
                <a:sym typeface="Poppins"/>
              </a:rPr>
              <a:t> build relationships.</a:t>
            </a:r>
          </a:p>
        </p:txBody>
      </p:sp>
      <p:sp>
        <p:nvSpPr>
          <p:cNvPr name="TextBox 46" id="46"/>
          <p:cNvSpPr txBox="true"/>
          <p:nvPr/>
        </p:nvSpPr>
        <p:spPr>
          <a:xfrm rot="0">
            <a:off x="467235" y="902333"/>
            <a:ext cx="5496568" cy="832221"/>
          </a:xfrm>
          <a:prstGeom prst="rect">
            <a:avLst/>
          </a:prstGeom>
        </p:spPr>
        <p:txBody>
          <a:bodyPr anchor="t" rtlCol="false" tIns="0" lIns="0" bIns="0" rIns="0">
            <a:spAutoFit/>
          </a:bodyPr>
          <a:lstStyle/>
          <a:p>
            <a:pPr algn="l">
              <a:lnSpc>
                <a:spcPts val="6090"/>
              </a:lnSpc>
            </a:pPr>
            <a:r>
              <a:rPr lang="en-US" sz="5537" b="true">
                <a:solidFill>
                  <a:srgbClr val="FFFFFF"/>
                </a:solidFill>
                <a:latin typeface="Poppins Ultra-Bold"/>
                <a:ea typeface="Poppins Ultra-Bold"/>
                <a:cs typeface="Poppins Ultra-Bold"/>
                <a:sym typeface="Poppins Ultra-Bold"/>
              </a:rPr>
              <a:t>FOLLOW-UP</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15444" t="0" r="-15444" b="0"/>
            </a:stretch>
          </a:blipFill>
        </p:spPr>
      </p:sp>
      <p:grpSp>
        <p:nvGrpSpPr>
          <p:cNvPr name="Group 3" id="3"/>
          <p:cNvGrpSpPr>
            <a:grpSpLocks noChangeAspect="true"/>
          </p:cNvGrpSpPr>
          <p:nvPr/>
        </p:nvGrpSpPr>
        <p:grpSpPr>
          <a:xfrm rot="-1083260">
            <a:off x="10417433" y="-6581"/>
            <a:ext cx="10996799" cy="11357494"/>
            <a:chOff x="0" y="0"/>
            <a:chExt cx="6350000" cy="6558280"/>
          </a:xfrm>
        </p:grpSpPr>
        <p:sp>
          <p:nvSpPr>
            <p:cNvPr name="Freeform 4" id="4"/>
            <p:cNvSpPr/>
            <p:nvPr/>
          </p:nvSpPr>
          <p:spPr>
            <a:xfrm flipH="false" flipV="false" rot="0">
              <a:off x="74930" y="74930"/>
              <a:ext cx="6200140" cy="6408420"/>
            </a:xfrm>
            <a:custGeom>
              <a:avLst/>
              <a:gdLst/>
              <a:ahLst/>
              <a:cxnLst/>
              <a:rect r="r" b="b" t="t" l="l"/>
              <a:pathLst>
                <a:path h="6408420" w="620014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3"/>
              <a:stretch>
                <a:fillRect l="0" t="-54594" r="0" b="-54594"/>
              </a:stretch>
            </a:blipFill>
          </p:spPr>
        </p:sp>
        <p:sp>
          <p:nvSpPr>
            <p:cNvPr name="Freeform 5" id="5"/>
            <p:cNvSpPr/>
            <p:nvPr/>
          </p:nvSpPr>
          <p:spPr>
            <a:xfrm flipH="false" flipV="false" rot="0">
              <a:off x="0" y="0"/>
              <a:ext cx="6350000" cy="6558280"/>
            </a:xfrm>
            <a:custGeom>
              <a:avLst/>
              <a:gdLst/>
              <a:ahLst/>
              <a:cxnLst/>
              <a:rect r="r" b="b" t="t" l="l"/>
              <a:pathLst>
                <a:path h="6558280" w="635000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5271FF"/>
            </a:solidFill>
          </p:spPr>
        </p:sp>
      </p:grpSp>
      <p:grpSp>
        <p:nvGrpSpPr>
          <p:cNvPr name="Group 6" id="6"/>
          <p:cNvGrpSpPr/>
          <p:nvPr/>
        </p:nvGrpSpPr>
        <p:grpSpPr>
          <a:xfrm rot="-1454027">
            <a:off x="15641544" y="8259476"/>
            <a:ext cx="6117988" cy="2980629"/>
            <a:chOff x="0" y="0"/>
            <a:chExt cx="1611322" cy="785022"/>
          </a:xfrm>
        </p:grpSpPr>
        <p:sp>
          <p:nvSpPr>
            <p:cNvPr name="Freeform 7" id="7"/>
            <p:cNvSpPr/>
            <p:nvPr/>
          </p:nvSpPr>
          <p:spPr>
            <a:xfrm flipH="false" flipV="false" rot="0">
              <a:off x="0" y="0"/>
              <a:ext cx="1611322" cy="785022"/>
            </a:xfrm>
            <a:custGeom>
              <a:avLst/>
              <a:gdLst/>
              <a:ahLst/>
              <a:cxnLst/>
              <a:rect r="r" b="b" t="t" l="l"/>
              <a:pathLst>
                <a:path h="785022" w="1611322">
                  <a:moveTo>
                    <a:pt x="126544" y="0"/>
                  </a:moveTo>
                  <a:lnTo>
                    <a:pt x="1484779" y="0"/>
                  </a:lnTo>
                  <a:cubicBezTo>
                    <a:pt x="1554667" y="0"/>
                    <a:pt x="1611322" y="56655"/>
                    <a:pt x="1611322" y="126544"/>
                  </a:cubicBezTo>
                  <a:lnTo>
                    <a:pt x="1611322" y="658478"/>
                  </a:lnTo>
                  <a:cubicBezTo>
                    <a:pt x="1611322" y="728366"/>
                    <a:pt x="1554667" y="785022"/>
                    <a:pt x="1484779" y="785022"/>
                  </a:cubicBezTo>
                  <a:lnTo>
                    <a:pt x="126544" y="785022"/>
                  </a:lnTo>
                  <a:cubicBezTo>
                    <a:pt x="92982" y="785022"/>
                    <a:pt x="60795" y="771690"/>
                    <a:pt x="37064" y="747958"/>
                  </a:cubicBezTo>
                  <a:cubicBezTo>
                    <a:pt x="13332" y="724226"/>
                    <a:pt x="0" y="692040"/>
                    <a:pt x="0" y="658478"/>
                  </a:cubicBezTo>
                  <a:lnTo>
                    <a:pt x="0" y="126544"/>
                  </a:lnTo>
                  <a:cubicBezTo>
                    <a:pt x="0" y="56655"/>
                    <a:pt x="56655" y="0"/>
                    <a:pt x="126544" y="0"/>
                  </a:cubicBezTo>
                  <a:close/>
                </a:path>
              </a:pathLst>
            </a:custGeom>
            <a:solidFill>
              <a:srgbClr val="9EA788"/>
            </a:solidFill>
            <a:ln cap="rnd">
              <a:noFill/>
              <a:prstDash val="solid"/>
              <a:round/>
            </a:ln>
          </p:spPr>
        </p:sp>
        <p:sp>
          <p:nvSpPr>
            <p:cNvPr name="TextBox 8" id="8"/>
            <p:cNvSpPr txBox="true"/>
            <p:nvPr/>
          </p:nvSpPr>
          <p:spPr>
            <a:xfrm>
              <a:off x="0" y="-38100"/>
              <a:ext cx="1611322" cy="823122"/>
            </a:xfrm>
            <a:prstGeom prst="rect">
              <a:avLst/>
            </a:prstGeom>
          </p:spPr>
          <p:txBody>
            <a:bodyPr anchor="ctr" rtlCol="false" tIns="50800" lIns="50800" bIns="50800" rIns="50800"/>
            <a:lstStyle/>
            <a:p>
              <a:pPr algn="ctr">
                <a:lnSpc>
                  <a:spcPts val="2659"/>
                </a:lnSpc>
                <a:spcBef>
                  <a:spcPct val="0"/>
                </a:spcBef>
              </a:pPr>
            </a:p>
          </p:txBody>
        </p:sp>
      </p:grpSp>
      <p:grpSp>
        <p:nvGrpSpPr>
          <p:cNvPr name="Group 9" id="9"/>
          <p:cNvGrpSpPr/>
          <p:nvPr/>
        </p:nvGrpSpPr>
        <p:grpSpPr>
          <a:xfrm rot="-1454027">
            <a:off x="-3649881" y="-461615"/>
            <a:ext cx="6117988" cy="2980629"/>
            <a:chOff x="0" y="0"/>
            <a:chExt cx="1611322" cy="785022"/>
          </a:xfrm>
        </p:grpSpPr>
        <p:sp>
          <p:nvSpPr>
            <p:cNvPr name="Freeform 10" id="10"/>
            <p:cNvSpPr/>
            <p:nvPr/>
          </p:nvSpPr>
          <p:spPr>
            <a:xfrm flipH="false" flipV="false" rot="0">
              <a:off x="0" y="0"/>
              <a:ext cx="1611322" cy="785022"/>
            </a:xfrm>
            <a:custGeom>
              <a:avLst/>
              <a:gdLst/>
              <a:ahLst/>
              <a:cxnLst/>
              <a:rect r="r" b="b" t="t" l="l"/>
              <a:pathLst>
                <a:path h="785022" w="1611322">
                  <a:moveTo>
                    <a:pt x="126544" y="0"/>
                  </a:moveTo>
                  <a:lnTo>
                    <a:pt x="1484779" y="0"/>
                  </a:lnTo>
                  <a:cubicBezTo>
                    <a:pt x="1554667" y="0"/>
                    <a:pt x="1611322" y="56655"/>
                    <a:pt x="1611322" y="126544"/>
                  </a:cubicBezTo>
                  <a:lnTo>
                    <a:pt x="1611322" y="658478"/>
                  </a:lnTo>
                  <a:cubicBezTo>
                    <a:pt x="1611322" y="728366"/>
                    <a:pt x="1554667" y="785022"/>
                    <a:pt x="1484779" y="785022"/>
                  </a:cubicBezTo>
                  <a:lnTo>
                    <a:pt x="126544" y="785022"/>
                  </a:lnTo>
                  <a:cubicBezTo>
                    <a:pt x="92982" y="785022"/>
                    <a:pt x="60795" y="771690"/>
                    <a:pt x="37064" y="747958"/>
                  </a:cubicBezTo>
                  <a:cubicBezTo>
                    <a:pt x="13332" y="724226"/>
                    <a:pt x="0" y="692040"/>
                    <a:pt x="0" y="658478"/>
                  </a:cubicBezTo>
                  <a:lnTo>
                    <a:pt x="0" y="126544"/>
                  </a:lnTo>
                  <a:cubicBezTo>
                    <a:pt x="0" y="56655"/>
                    <a:pt x="56655" y="0"/>
                    <a:pt x="126544" y="0"/>
                  </a:cubicBezTo>
                  <a:close/>
                </a:path>
              </a:pathLst>
            </a:custGeom>
            <a:solidFill>
              <a:srgbClr val="004AAD"/>
            </a:solidFill>
            <a:ln cap="rnd">
              <a:noFill/>
              <a:prstDash val="solid"/>
              <a:round/>
            </a:ln>
          </p:spPr>
        </p:sp>
        <p:sp>
          <p:nvSpPr>
            <p:cNvPr name="TextBox 11" id="11"/>
            <p:cNvSpPr txBox="true"/>
            <p:nvPr/>
          </p:nvSpPr>
          <p:spPr>
            <a:xfrm>
              <a:off x="0" y="-38100"/>
              <a:ext cx="1611322" cy="823122"/>
            </a:xfrm>
            <a:prstGeom prst="rect">
              <a:avLst/>
            </a:prstGeom>
          </p:spPr>
          <p:txBody>
            <a:bodyPr anchor="ctr" rtlCol="false" tIns="50800" lIns="50800" bIns="50800" rIns="50800"/>
            <a:lstStyle/>
            <a:p>
              <a:pPr algn="ctr">
                <a:lnSpc>
                  <a:spcPts val="2659"/>
                </a:lnSpc>
                <a:spcBef>
                  <a:spcPct val="0"/>
                </a:spcBef>
              </a:pPr>
            </a:p>
          </p:txBody>
        </p:sp>
      </p:grpSp>
      <p:grpSp>
        <p:nvGrpSpPr>
          <p:cNvPr name="Group 12" id="12"/>
          <p:cNvGrpSpPr/>
          <p:nvPr/>
        </p:nvGrpSpPr>
        <p:grpSpPr>
          <a:xfrm rot="0">
            <a:off x="-1441217" y="266297"/>
            <a:ext cx="2882434" cy="2882434"/>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sp>
        <p:sp>
          <p:nvSpPr>
            <p:cNvPr name="TextBox 14" id="14"/>
            <p:cNvSpPr txBox="true"/>
            <p:nvPr/>
          </p:nvSpPr>
          <p:spPr>
            <a:xfrm>
              <a:off x="76200" y="19050"/>
              <a:ext cx="660400" cy="717550"/>
            </a:xfrm>
            <a:prstGeom prst="rect">
              <a:avLst/>
            </a:prstGeom>
          </p:spPr>
          <p:txBody>
            <a:bodyPr anchor="ctr" rtlCol="false" tIns="50800" lIns="50800" bIns="50800" rIns="50800"/>
            <a:lstStyle/>
            <a:p>
              <a:pPr algn="ctr">
                <a:lnSpc>
                  <a:spcPts val="2399"/>
                </a:lnSpc>
              </a:pPr>
            </a:p>
          </p:txBody>
        </p:sp>
      </p:grpSp>
      <p:sp>
        <p:nvSpPr>
          <p:cNvPr name="Freeform 15" id="15"/>
          <p:cNvSpPr/>
          <p:nvPr/>
        </p:nvSpPr>
        <p:spPr>
          <a:xfrm flipH="false" flipV="false" rot="0">
            <a:off x="563006" y="2252569"/>
            <a:ext cx="8818084" cy="1792323"/>
          </a:xfrm>
          <a:custGeom>
            <a:avLst/>
            <a:gdLst/>
            <a:ahLst/>
            <a:cxnLst/>
            <a:rect r="r" b="b" t="t" l="l"/>
            <a:pathLst>
              <a:path h="1792323" w="8818084">
                <a:moveTo>
                  <a:pt x="0" y="0"/>
                </a:moveTo>
                <a:lnTo>
                  <a:pt x="8818084" y="0"/>
                </a:lnTo>
                <a:lnTo>
                  <a:pt x="8818084" y="1792324"/>
                </a:lnTo>
                <a:lnTo>
                  <a:pt x="0" y="1792324"/>
                </a:lnTo>
                <a:lnTo>
                  <a:pt x="0" y="0"/>
                </a:lnTo>
                <a:close/>
              </a:path>
            </a:pathLst>
          </a:custGeom>
          <a:blipFill>
            <a:blip r:embed="rId4"/>
            <a:stretch>
              <a:fillRect l="0" t="0" r="0" b="0"/>
            </a:stretch>
          </a:blipFill>
        </p:spPr>
      </p:sp>
      <p:sp>
        <p:nvSpPr>
          <p:cNvPr name="TextBox 16" id="16"/>
          <p:cNvSpPr txBox="true"/>
          <p:nvPr/>
        </p:nvSpPr>
        <p:spPr>
          <a:xfrm rot="0">
            <a:off x="1441217" y="4715405"/>
            <a:ext cx="7702783" cy="5228408"/>
          </a:xfrm>
          <a:prstGeom prst="rect">
            <a:avLst/>
          </a:prstGeom>
        </p:spPr>
        <p:txBody>
          <a:bodyPr anchor="t" rtlCol="false" tIns="0" lIns="0" bIns="0" rIns="0">
            <a:spAutoFit/>
          </a:bodyPr>
          <a:lstStyle/>
          <a:p>
            <a:pPr algn="l">
              <a:lnSpc>
                <a:spcPts val="5169"/>
              </a:lnSpc>
            </a:pPr>
            <a:r>
              <a:rPr lang="en-US" sz="3692">
                <a:solidFill>
                  <a:srgbClr val="004AAD"/>
                </a:solidFill>
                <a:latin typeface="Poppins"/>
                <a:ea typeface="Poppins"/>
                <a:cs typeface="Poppins"/>
                <a:sym typeface="Poppins"/>
              </a:rPr>
              <a:t>We are a non-profit destination marketing organization dedicated to promoting our members and showcasing the best of our state to the group travel motorcoach market, both domestically and internationally.</a:t>
            </a:r>
          </a:p>
          <a:p>
            <a:pPr algn="l">
              <a:lnSpc>
                <a:spcPts val="5169"/>
              </a:lnSpc>
              <a:spcBef>
                <a:spcPct val="0"/>
              </a:spcBef>
            </a:pP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15444" t="0" r="-15444" b="0"/>
            </a:stretch>
          </a:blipFill>
        </p:spPr>
      </p:sp>
      <p:sp>
        <p:nvSpPr>
          <p:cNvPr name="Freeform 3" id="3"/>
          <p:cNvSpPr/>
          <p:nvPr/>
        </p:nvSpPr>
        <p:spPr>
          <a:xfrm flipH="false" flipV="false" rot="0">
            <a:off x="0" y="27821"/>
            <a:ext cx="18288000" cy="4338615"/>
          </a:xfrm>
          <a:custGeom>
            <a:avLst/>
            <a:gdLst/>
            <a:ahLst/>
            <a:cxnLst/>
            <a:rect r="r" b="b" t="t" l="l"/>
            <a:pathLst>
              <a:path h="4338615" w="18288000">
                <a:moveTo>
                  <a:pt x="0" y="0"/>
                </a:moveTo>
                <a:lnTo>
                  <a:pt x="18288000" y="0"/>
                </a:lnTo>
                <a:lnTo>
                  <a:pt x="18288000" y="4338615"/>
                </a:lnTo>
                <a:lnTo>
                  <a:pt x="0" y="4338615"/>
                </a:lnTo>
                <a:lnTo>
                  <a:pt x="0" y="0"/>
                </a:lnTo>
                <a:close/>
              </a:path>
            </a:pathLst>
          </a:custGeom>
          <a:blipFill>
            <a:blip r:embed="rId3"/>
            <a:stretch>
              <a:fillRect l="0" t="-48353" r="0" b="-48353"/>
            </a:stretch>
          </a:blipFill>
        </p:spPr>
      </p:sp>
      <p:grpSp>
        <p:nvGrpSpPr>
          <p:cNvPr name="Group 4" id="4"/>
          <p:cNvGrpSpPr/>
          <p:nvPr/>
        </p:nvGrpSpPr>
        <p:grpSpPr>
          <a:xfrm rot="0">
            <a:off x="16426946" y="8105926"/>
            <a:ext cx="2882434" cy="2882434"/>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sp>
        <p:sp>
          <p:nvSpPr>
            <p:cNvPr name="TextBox 6" id="6"/>
            <p:cNvSpPr txBox="true"/>
            <p:nvPr/>
          </p:nvSpPr>
          <p:spPr>
            <a:xfrm>
              <a:off x="76200" y="19050"/>
              <a:ext cx="660400" cy="717550"/>
            </a:xfrm>
            <a:prstGeom prst="rect">
              <a:avLst/>
            </a:prstGeom>
          </p:spPr>
          <p:txBody>
            <a:bodyPr anchor="ctr" rtlCol="false" tIns="50800" lIns="50800" bIns="50800" rIns="50800"/>
            <a:lstStyle/>
            <a:p>
              <a:pPr algn="ctr">
                <a:lnSpc>
                  <a:spcPts val="2399"/>
                </a:lnSpc>
              </a:pPr>
            </a:p>
          </p:txBody>
        </p:sp>
      </p:grpSp>
      <p:grpSp>
        <p:nvGrpSpPr>
          <p:cNvPr name="Group 7" id="7"/>
          <p:cNvGrpSpPr/>
          <p:nvPr/>
        </p:nvGrpSpPr>
        <p:grpSpPr>
          <a:xfrm rot="0">
            <a:off x="14685871" y="9258300"/>
            <a:ext cx="11237485" cy="1543050"/>
            <a:chOff x="0" y="0"/>
            <a:chExt cx="2959667" cy="406400"/>
          </a:xfrm>
        </p:grpSpPr>
        <p:sp>
          <p:nvSpPr>
            <p:cNvPr name="Freeform 8" id="8"/>
            <p:cNvSpPr/>
            <p:nvPr/>
          </p:nvSpPr>
          <p:spPr>
            <a:xfrm flipH="false" flipV="false" rot="0">
              <a:off x="0" y="0"/>
              <a:ext cx="2959667" cy="406400"/>
            </a:xfrm>
            <a:custGeom>
              <a:avLst/>
              <a:gdLst/>
              <a:ahLst/>
              <a:cxnLst/>
              <a:rect r="r" b="b" t="t" l="l"/>
              <a:pathLst>
                <a:path h="406400" w="2959667">
                  <a:moveTo>
                    <a:pt x="41336" y="0"/>
                  </a:moveTo>
                  <a:lnTo>
                    <a:pt x="2918331" y="0"/>
                  </a:lnTo>
                  <a:cubicBezTo>
                    <a:pt x="2929294" y="0"/>
                    <a:pt x="2939808" y="4355"/>
                    <a:pt x="2947560" y="12107"/>
                  </a:cubicBezTo>
                  <a:cubicBezTo>
                    <a:pt x="2955312" y="19859"/>
                    <a:pt x="2959667" y="30373"/>
                    <a:pt x="2959667" y="41336"/>
                  </a:cubicBezTo>
                  <a:lnTo>
                    <a:pt x="2959667" y="365064"/>
                  </a:lnTo>
                  <a:cubicBezTo>
                    <a:pt x="2959667" y="387893"/>
                    <a:pt x="2941160" y="406400"/>
                    <a:pt x="2918331" y="406400"/>
                  </a:cubicBezTo>
                  <a:lnTo>
                    <a:pt x="41336" y="406400"/>
                  </a:lnTo>
                  <a:cubicBezTo>
                    <a:pt x="18507" y="406400"/>
                    <a:pt x="0" y="387893"/>
                    <a:pt x="0" y="365064"/>
                  </a:cubicBezTo>
                  <a:lnTo>
                    <a:pt x="0" y="41336"/>
                  </a:lnTo>
                  <a:cubicBezTo>
                    <a:pt x="0" y="18507"/>
                    <a:pt x="18507" y="0"/>
                    <a:pt x="41336" y="0"/>
                  </a:cubicBezTo>
                  <a:close/>
                </a:path>
              </a:pathLst>
            </a:custGeom>
            <a:solidFill>
              <a:srgbClr val="004AAD"/>
            </a:solidFill>
            <a:ln cap="rnd">
              <a:noFill/>
              <a:prstDash val="solid"/>
              <a:round/>
            </a:ln>
          </p:spPr>
        </p:sp>
        <p:sp>
          <p:nvSpPr>
            <p:cNvPr name="TextBox 9" id="9"/>
            <p:cNvSpPr txBox="true"/>
            <p:nvPr/>
          </p:nvSpPr>
          <p:spPr>
            <a:xfrm>
              <a:off x="0" y="-38100"/>
              <a:ext cx="2959667" cy="444500"/>
            </a:xfrm>
            <a:prstGeom prst="rect">
              <a:avLst/>
            </a:prstGeom>
          </p:spPr>
          <p:txBody>
            <a:bodyPr anchor="ctr" rtlCol="false" tIns="50800" lIns="50800" bIns="50800" rIns="50800"/>
            <a:lstStyle/>
            <a:p>
              <a:pPr algn="ctr">
                <a:lnSpc>
                  <a:spcPts val="2659"/>
                </a:lnSpc>
              </a:pPr>
            </a:p>
          </p:txBody>
        </p:sp>
      </p:grpSp>
      <p:grpSp>
        <p:nvGrpSpPr>
          <p:cNvPr name="Group 10" id="10"/>
          <p:cNvGrpSpPr/>
          <p:nvPr/>
        </p:nvGrpSpPr>
        <p:grpSpPr>
          <a:xfrm rot="0">
            <a:off x="-3034530" y="3600254"/>
            <a:ext cx="19461475" cy="2137769"/>
            <a:chOff x="0" y="0"/>
            <a:chExt cx="5125656" cy="563034"/>
          </a:xfrm>
        </p:grpSpPr>
        <p:sp>
          <p:nvSpPr>
            <p:cNvPr name="Freeform 11" id="11"/>
            <p:cNvSpPr/>
            <p:nvPr/>
          </p:nvSpPr>
          <p:spPr>
            <a:xfrm flipH="false" flipV="false" rot="0">
              <a:off x="0" y="0"/>
              <a:ext cx="5125656" cy="563034"/>
            </a:xfrm>
            <a:custGeom>
              <a:avLst/>
              <a:gdLst/>
              <a:ahLst/>
              <a:cxnLst/>
              <a:rect r="r" b="b" t="t" l="l"/>
              <a:pathLst>
                <a:path h="563034" w="5125656">
                  <a:moveTo>
                    <a:pt x="23868" y="0"/>
                  </a:moveTo>
                  <a:lnTo>
                    <a:pt x="5101788" y="0"/>
                  </a:lnTo>
                  <a:cubicBezTo>
                    <a:pt x="5114970" y="0"/>
                    <a:pt x="5125656" y="10686"/>
                    <a:pt x="5125656" y="23868"/>
                  </a:cubicBezTo>
                  <a:lnTo>
                    <a:pt x="5125656" y="539165"/>
                  </a:lnTo>
                  <a:cubicBezTo>
                    <a:pt x="5125656" y="552348"/>
                    <a:pt x="5114970" y="563034"/>
                    <a:pt x="5101788" y="563034"/>
                  </a:cubicBezTo>
                  <a:lnTo>
                    <a:pt x="23868" y="563034"/>
                  </a:lnTo>
                  <a:cubicBezTo>
                    <a:pt x="17538" y="563034"/>
                    <a:pt x="11467" y="560519"/>
                    <a:pt x="6991" y="556043"/>
                  </a:cubicBezTo>
                  <a:cubicBezTo>
                    <a:pt x="2515" y="551567"/>
                    <a:pt x="0" y="545496"/>
                    <a:pt x="0" y="539165"/>
                  </a:cubicBezTo>
                  <a:lnTo>
                    <a:pt x="0" y="23868"/>
                  </a:lnTo>
                  <a:cubicBezTo>
                    <a:pt x="0" y="10686"/>
                    <a:pt x="10686" y="0"/>
                    <a:pt x="23868" y="0"/>
                  </a:cubicBezTo>
                  <a:close/>
                </a:path>
              </a:pathLst>
            </a:custGeom>
            <a:solidFill>
              <a:srgbClr val="004AAD"/>
            </a:solidFill>
            <a:ln cap="rnd">
              <a:noFill/>
              <a:prstDash val="solid"/>
              <a:round/>
            </a:ln>
          </p:spPr>
        </p:sp>
        <p:sp>
          <p:nvSpPr>
            <p:cNvPr name="TextBox 12" id="12"/>
            <p:cNvSpPr txBox="true"/>
            <p:nvPr/>
          </p:nvSpPr>
          <p:spPr>
            <a:xfrm>
              <a:off x="0" y="-38100"/>
              <a:ext cx="5125656" cy="601134"/>
            </a:xfrm>
            <a:prstGeom prst="rect">
              <a:avLst/>
            </a:prstGeom>
          </p:spPr>
          <p:txBody>
            <a:bodyPr anchor="ctr" rtlCol="false" tIns="50800" lIns="50800" bIns="50800" rIns="50800"/>
            <a:lstStyle/>
            <a:p>
              <a:pPr algn="ctr">
                <a:lnSpc>
                  <a:spcPts val="2659"/>
                </a:lnSpc>
              </a:pPr>
            </a:p>
          </p:txBody>
        </p:sp>
      </p:grpSp>
      <p:grpSp>
        <p:nvGrpSpPr>
          <p:cNvPr name="Group 13" id="13"/>
          <p:cNvGrpSpPr/>
          <p:nvPr/>
        </p:nvGrpSpPr>
        <p:grpSpPr>
          <a:xfrm rot="0">
            <a:off x="-1441217" y="-957609"/>
            <a:ext cx="2882434" cy="2882434"/>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sp>
        <p:sp>
          <p:nvSpPr>
            <p:cNvPr name="TextBox 15" id="15"/>
            <p:cNvSpPr txBox="true"/>
            <p:nvPr/>
          </p:nvSpPr>
          <p:spPr>
            <a:xfrm>
              <a:off x="76200" y="19050"/>
              <a:ext cx="660400" cy="717550"/>
            </a:xfrm>
            <a:prstGeom prst="rect">
              <a:avLst/>
            </a:prstGeom>
          </p:spPr>
          <p:txBody>
            <a:bodyPr anchor="ctr" rtlCol="false" tIns="50800" lIns="50800" bIns="50800" rIns="50800"/>
            <a:lstStyle/>
            <a:p>
              <a:pPr algn="ctr">
                <a:lnSpc>
                  <a:spcPts val="2399"/>
                </a:lnSpc>
              </a:pPr>
            </a:p>
          </p:txBody>
        </p:sp>
      </p:grpSp>
      <p:sp>
        <p:nvSpPr>
          <p:cNvPr name="Freeform 16" id="16"/>
          <p:cNvSpPr/>
          <p:nvPr/>
        </p:nvSpPr>
        <p:spPr>
          <a:xfrm flipH="false" flipV="false" rot="0">
            <a:off x="802609" y="452513"/>
            <a:ext cx="2105666" cy="1152374"/>
          </a:xfrm>
          <a:custGeom>
            <a:avLst/>
            <a:gdLst/>
            <a:ahLst/>
            <a:cxnLst/>
            <a:rect r="r" b="b" t="t" l="l"/>
            <a:pathLst>
              <a:path h="1152374" w="2105666">
                <a:moveTo>
                  <a:pt x="0" y="0"/>
                </a:moveTo>
                <a:lnTo>
                  <a:pt x="2105666" y="0"/>
                </a:lnTo>
                <a:lnTo>
                  <a:pt x="2105666" y="1152374"/>
                </a:lnTo>
                <a:lnTo>
                  <a:pt x="0" y="115237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7" id="17"/>
          <p:cNvSpPr txBox="true"/>
          <p:nvPr/>
        </p:nvSpPr>
        <p:spPr>
          <a:xfrm rot="0">
            <a:off x="480452" y="3983345"/>
            <a:ext cx="15688841" cy="1371588"/>
          </a:xfrm>
          <a:prstGeom prst="rect">
            <a:avLst/>
          </a:prstGeom>
        </p:spPr>
        <p:txBody>
          <a:bodyPr anchor="t" rtlCol="false" tIns="0" lIns="0" bIns="0" rIns="0">
            <a:spAutoFit/>
          </a:bodyPr>
          <a:lstStyle/>
          <a:p>
            <a:pPr algn="l">
              <a:lnSpc>
                <a:spcPts val="9900"/>
              </a:lnSpc>
            </a:pPr>
            <a:r>
              <a:rPr lang="en-US" sz="9000" b="true">
                <a:solidFill>
                  <a:srgbClr val="FFFFFF"/>
                </a:solidFill>
                <a:latin typeface="Poppins Ultra-Bold"/>
                <a:ea typeface="Poppins Ultra-Bold"/>
                <a:cs typeface="Poppins Ultra-Bold"/>
                <a:sym typeface="Poppins Ultra-Bold"/>
              </a:rPr>
              <a:t>ECONOMIC IMPACT - $1.7 B</a:t>
            </a:r>
          </a:p>
        </p:txBody>
      </p:sp>
      <p:sp>
        <p:nvSpPr>
          <p:cNvPr name="TextBox 18" id="18"/>
          <p:cNvSpPr txBox="true"/>
          <p:nvPr/>
        </p:nvSpPr>
        <p:spPr>
          <a:xfrm rot="0">
            <a:off x="480452" y="6106710"/>
            <a:ext cx="17387710" cy="4461162"/>
          </a:xfrm>
          <a:prstGeom prst="rect">
            <a:avLst/>
          </a:prstGeom>
        </p:spPr>
        <p:txBody>
          <a:bodyPr anchor="t" rtlCol="false" tIns="0" lIns="0" bIns="0" rIns="0">
            <a:spAutoFit/>
          </a:bodyPr>
          <a:lstStyle/>
          <a:p>
            <a:pPr algn="l">
              <a:lnSpc>
                <a:spcPts val="4649"/>
              </a:lnSpc>
            </a:pPr>
            <a:r>
              <a:rPr lang="en-US" sz="3689">
                <a:solidFill>
                  <a:srgbClr val="004AAD"/>
                </a:solidFill>
                <a:latin typeface="Poppins"/>
                <a:ea typeface="Poppins"/>
                <a:cs typeface="Poppins"/>
                <a:sym typeface="Poppins"/>
              </a:rPr>
              <a:t>Each year, our state to approximately 330,000 room nights for group tours. This impressive figure is akin to accommodating the equivalent of about 70 major conventions and/or sporting events annually. Such activity not only highlights the appeal of Wisconsin as a destination but also underscores its significant contribution to our local economy.</a:t>
            </a:r>
          </a:p>
          <a:p>
            <a:pPr algn="l">
              <a:lnSpc>
                <a:spcPts val="3579"/>
              </a:lnSpc>
            </a:pPr>
          </a:p>
          <a:p>
            <a:pPr algn="l">
              <a:lnSpc>
                <a:spcPts val="2646"/>
              </a:lnSpc>
            </a:pPr>
            <a:r>
              <a:rPr lang="en-US" sz="1890">
                <a:solidFill>
                  <a:srgbClr val="004AAD"/>
                </a:solidFill>
                <a:latin typeface="Poppins"/>
                <a:ea typeface="Poppins"/>
                <a:cs typeface="Poppins"/>
                <a:sym typeface="Poppins"/>
              </a:rPr>
              <a:t>Reference:  ABA Foundation Economic Impact</a:t>
            </a:r>
          </a:p>
          <a:p>
            <a:pPr algn="l">
              <a:lnSpc>
                <a:spcPts val="266"/>
              </a:lnSpc>
            </a:pPr>
          </a:p>
          <a:p>
            <a:pPr algn="l">
              <a:lnSpc>
                <a:spcPts val="5445"/>
              </a:lnSpc>
            </a:pP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10267" t="0" r="-10267" b="0"/>
            </a:stretch>
          </a:blipFill>
        </p:spPr>
      </p:sp>
      <p:grpSp>
        <p:nvGrpSpPr>
          <p:cNvPr name="Group 3" id="3"/>
          <p:cNvGrpSpPr/>
          <p:nvPr/>
        </p:nvGrpSpPr>
        <p:grpSpPr>
          <a:xfrm rot="0">
            <a:off x="4545135" y="7484933"/>
            <a:ext cx="12714165" cy="1543050"/>
            <a:chOff x="0" y="0"/>
            <a:chExt cx="3348587" cy="406400"/>
          </a:xfrm>
        </p:grpSpPr>
        <p:sp>
          <p:nvSpPr>
            <p:cNvPr name="Freeform 4" id="4"/>
            <p:cNvSpPr/>
            <p:nvPr/>
          </p:nvSpPr>
          <p:spPr>
            <a:xfrm flipH="false" flipV="false" rot="0">
              <a:off x="0" y="0"/>
              <a:ext cx="3348587" cy="406400"/>
            </a:xfrm>
            <a:custGeom>
              <a:avLst/>
              <a:gdLst/>
              <a:ahLst/>
              <a:cxnLst/>
              <a:rect r="r" b="b" t="t" l="l"/>
              <a:pathLst>
                <a:path h="406400" w="3348587">
                  <a:moveTo>
                    <a:pt x="36535" y="0"/>
                  </a:moveTo>
                  <a:lnTo>
                    <a:pt x="3312051" y="0"/>
                  </a:lnTo>
                  <a:cubicBezTo>
                    <a:pt x="3332229" y="0"/>
                    <a:pt x="3348587" y="16357"/>
                    <a:pt x="3348587" y="36535"/>
                  </a:cubicBezTo>
                  <a:lnTo>
                    <a:pt x="3348587" y="369865"/>
                  </a:lnTo>
                  <a:cubicBezTo>
                    <a:pt x="3348587" y="390043"/>
                    <a:pt x="3332229" y="406400"/>
                    <a:pt x="3312051" y="406400"/>
                  </a:cubicBezTo>
                  <a:lnTo>
                    <a:pt x="36535" y="406400"/>
                  </a:lnTo>
                  <a:cubicBezTo>
                    <a:pt x="16357" y="406400"/>
                    <a:pt x="0" y="390043"/>
                    <a:pt x="0" y="369865"/>
                  </a:cubicBezTo>
                  <a:lnTo>
                    <a:pt x="0" y="36535"/>
                  </a:lnTo>
                  <a:cubicBezTo>
                    <a:pt x="0" y="16357"/>
                    <a:pt x="16357" y="0"/>
                    <a:pt x="36535" y="0"/>
                  </a:cubicBezTo>
                  <a:close/>
                </a:path>
              </a:pathLst>
            </a:custGeom>
            <a:solidFill>
              <a:srgbClr val="FFFFFF"/>
            </a:solidFill>
            <a:ln cap="rnd">
              <a:noFill/>
              <a:prstDash val="solid"/>
              <a:round/>
            </a:ln>
          </p:spPr>
        </p:sp>
        <p:sp>
          <p:nvSpPr>
            <p:cNvPr name="TextBox 5" id="5"/>
            <p:cNvSpPr txBox="true"/>
            <p:nvPr/>
          </p:nvSpPr>
          <p:spPr>
            <a:xfrm>
              <a:off x="0" y="-38100"/>
              <a:ext cx="3348587" cy="444500"/>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1017470" y="7746997"/>
            <a:ext cx="3554604" cy="3554604"/>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sp>
        <p:sp>
          <p:nvSpPr>
            <p:cNvPr name="TextBox 8" id="8"/>
            <p:cNvSpPr txBox="true"/>
            <p:nvPr/>
          </p:nvSpPr>
          <p:spPr>
            <a:xfrm>
              <a:off x="76200" y="19050"/>
              <a:ext cx="660400" cy="717550"/>
            </a:xfrm>
            <a:prstGeom prst="rect">
              <a:avLst/>
            </a:prstGeom>
          </p:spPr>
          <p:txBody>
            <a:bodyPr anchor="ctr" rtlCol="false" tIns="50800" lIns="50800" bIns="50800" rIns="50800"/>
            <a:lstStyle/>
            <a:p>
              <a:pPr algn="ctr">
                <a:lnSpc>
                  <a:spcPts val="2399"/>
                </a:lnSpc>
              </a:pPr>
            </a:p>
          </p:txBody>
        </p:sp>
      </p:grpSp>
      <p:sp>
        <p:nvSpPr>
          <p:cNvPr name="Freeform 9" id="9"/>
          <p:cNvSpPr/>
          <p:nvPr/>
        </p:nvSpPr>
        <p:spPr>
          <a:xfrm flipH="false" flipV="false" rot="0">
            <a:off x="15153634" y="1028700"/>
            <a:ext cx="2105666" cy="1152374"/>
          </a:xfrm>
          <a:custGeom>
            <a:avLst/>
            <a:gdLst/>
            <a:ahLst/>
            <a:cxnLst/>
            <a:rect r="r" b="b" t="t" l="l"/>
            <a:pathLst>
              <a:path h="1152374" w="2105666">
                <a:moveTo>
                  <a:pt x="0" y="0"/>
                </a:moveTo>
                <a:lnTo>
                  <a:pt x="2105666" y="0"/>
                </a:lnTo>
                <a:lnTo>
                  <a:pt x="2105666" y="1152374"/>
                </a:lnTo>
                <a:lnTo>
                  <a:pt x="0" y="115237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0" id="10"/>
          <p:cNvGrpSpPr/>
          <p:nvPr/>
        </p:nvGrpSpPr>
        <p:grpSpPr>
          <a:xfrm rot="0">
            <a:off x="16426946" y="-887681"/>
            <a:ext cx="2882434" cy="2882434"/>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sp>
        <p:sp>
          <p:nvSpPr>
            <p:cNvPr name="TextBox 12" id="12"/>
            <p:cNvSpPr txBox="true"/>
            <p:nvPr/>
          </p:nvSpPr>
          <p:spPr>
            <a:xfrm>
              <a:off x="76200" y="19050"/>
              <a:ext cx="660400" cy="717550"/>
            </a:xfrm>
            <a:prstGeom prst="rect">
              <a:avLst/>
            </a:prstGeom>
          </p:spPr>
          <p:txBody>
            <a:bodyPr anchor="ctr" rtlCol="false" tIns="50800" lIns="50800" bIns="50800" rIns="50800"/>
            <a:lstStyle/>
            <a:p>
              <a:pPr algn="ctr">
                <a:lnSpc>
                  <a:spcPts val="2399"/>
                </a:lnSpc>
              </a:pPr>
            </a:p>
          </p:txBody>
        </p:sp>
      </p:grpSp>
      <p:sp>
        <p:nvSpPr>
          <p:cNvPr name="TextBox 13" id="13"/>
          <p:cNvSpPr txBox="true"/>
          <p:nvPr/>
        </p:nvSpPr>
        <p:spPr>
          <a:xfrm rot="0">
            <a:off x="8484756" y="7601684"/>
            <a:ext cx="8235335" cy="1371588"/>
          </a:xfrm>
          <a:prstGeom prst="rect">
            <a:avLst/>
          </a:prstGeom>
        </p:spPr>
        <p:txBody>
          <a:bodyPr anchor="t" rtlCol="false" tIns="0" lIns="0" bIns="0" rIns="0">
            <a:spAutoFit/>
          </a:bodyPr>
          <a:lstStyle/>
          <a:p>
            <a:pPr algn="l">
              <a:lnSpc>
                <a:spcPts val="9900"/>
              </a:lnSpc>
            </a:pPr>
            <a:r>
              <a:rPr lang="en-US" sz="9000" b="true">
                <a:solidFill>
                  <a:srgbClr val="004AAD"/>
                </a:solidFill>
                <a:latin typeface="Poppins Ultra-Bold"/>
                <a:ea typeface="Poppins Ultra-Bold"/>
                <a:cs typeface="Poppins Ultra-Bold"/>
                <a:sym typeface="Poppins Ultra-Bold"/>
              </a:rPr>
              <a:t>THANK YOU</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15444" t="0" r="-15444" b="0"/>
            </a:stretch>
          </a:blipFill>
        </p:spPr>
      </p:sp>
      <p:grpSp>
        <p:nvGrpSpPr>
          <p:cNvPr name="Group 3" id="3"/>
          <p:cNvGrpSpPr>
            <a:grpSpLocks noChangeAspect="true"/>
          </p:cNvGrpSpPr>
          <p:nvPr/>
        </p:nvGrpSpPr>
        <p:grpSpPr>
          <a:xfrm rot="-1083260">
            <a:off x="10417433" y="-6581"/>
            <a:ext cx="10996799" cy="11357494"/>
            <a:chOff x="0" y="0"/>
            <a:chExt cx="6350000" cy="6558280"/>
          </a:xfrm>
        </p:grpSpPr>
        <p:sp>
          <p:nvSpPr>
            <p:cNvPr name="Freeform 4" id="4"/>
            <p:cNvSpPr/>
            <p:nvPr/>
          </p:nvSpPr>
          <p:spPr>
            <a:xfrm flipH="false" flipV="false" rot="0">
              <a:off x="74930" y="74930"/>
              <a:ext cx="6200140" cy="6408420"/>
            </a:xfrm>
            <a:custGeom>
              <a:avLst/>
              <a:gdLst/>
              <a:ahLst/>
              <a:cxnLst/>
              <a:rect r="r" b="b" t="t" l="l"/>
              <a:pathLst>
                <a:path h="6408420" w="620014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3"/>
              <a:stretch>
                <a:fillRect l="-61030" t="0" r="-61030" b="0"/>
              </a:stretch>
            </a:blipFill>
          </p:spPr>
        </p:sp>
        <p:sp>
          <p:nvSpPr>
            <p:cNvPr name="Freeform 5" id="5"/>
            <p:cNvSpPr/>
            <p:nvPr/>
          </p:nvSpPr>
          <p:spPr>
            <a:xfrm flipH="false" flipV="false" rot="0">
              <a:off x="0" y="0"/>
              <a:ext cx="6350000" cy="6558280"/>
            </a:xfrm>
            <a:custGeom>
              <a:avLst/>
              <a:gdLst/>
              <a:ahLst/>
              <a:cxnLst/>
              <a:rect r="r" b="b" t="t" l="l"/>
              <a:pathLst>
                <a:path h="6558280" w="635000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004AAD"/>
            </a:solidFill>
          </p:spPr>
        </p:sp>
      </p:grpSp>
      <p:grpSp>
        <p:nvGrpSpPr>
          <p:cNvPr name="Group 6" id="6"/>
          <p:cNvGrpSpPr/>
          <p:nvPr/>
        </p:nvGrpSpPr>
        <p:grpSpPr>
          <a:xfrm rot="-1454027">
            <a:off x="15641544" y="8259476"/>
            <a:ext cx="6117988" cy="2980629"/>
            <a:chOff x="0" y="0"/>
            <a:chExt cx="1611322" cy="785022"/>
          </a:xfrm>
        </p:grpSpPr>
        <p:sp>
          <p:nvSpPr>
            <p:cNvPr name="Freeform 7" id="7"/>
            <p:cNvSpPr/>
            <p:nvPr/>
          </p:nvSpPr>
          <p:spPr>
            <a:xfrm flipH="false" flipV="false" rot="0">
              <a:off x="0" y="0"/>
              <a:ext cx="1611322" cy="785022"/>
            </a:xfrm>
            <a:custGeom>
              <a:avLst/>
              <a:gdLst/>
              <a:ahLst/>
              <a:cxnLst/>
              <a:rect r="r" b="b" t="t" l="l"/>
              <a:pathLst>
                <a:path h="785022" w="1611322">
                  <a:moveTo>
                    <a:pt x="126544" y="0"/>
                  </a:moveTo>
                  <a:lnTo>
                    <a:pt x="1484779" y="0"/>
                  </a:lnTo>
                  <a:cubicBezTo>
                    <a:pt x="1554667" y="0"/>
                    <a:pt x="1611322" y="56655"/>
                    <a:pt x="1611322" y="126544"/>
                  </a:cubicBezTo>
                  <a:lnTo>
                    <a:pt x="1611322" y="658478"/>
                  </a:lnTo>
                  <a:cubicBezTo>
                    <a:pt x="1611322" y="728366"/>
                    <a:pt x="1554667" y="785022"/>
                    <a:pt x="1484779" y="785022"/>
                  </a:cubicBezTo>
                  <a:lnTo>
                    <a:pt x="126544" y="785022"/>
                  </a:lnTo>
                  <a:cubicBezTo>
                    <a:pt x="92982" y="785022"/>
                    <a:pt x="60795" y="771690"/>
                    <a:pt x="37064" y="747958"/>
                  </a:cubicBezTo>
                  <a:cubicBezTo>
                    <a:pt x="13332" y="724226"/>
                    <a:pt x="0" y="692040"/>
                    <a:pt x="0" y="658478"/>
                  </a:cubicBezTo>
                  <a:lnTo>
                    <a:pt x="0" y="126544"/>
                  </a:lnTo>
                  <a:cubicBezTo>
                    <a:pt x="0" y="56655"/>
                    <a:pt x="56655" y="0"/>
                    <a:pt x="126544" y="0"/>
                  </a:cubicBezTo>
                  <a:close/>
                </a:path>
              </a:pathLst>
            </a:custGeom>
            <a:solidFill>
              <a:srgbClr val="9EA788"/>
            </a:solidFill>
            <a:ln cap="rnd">
              <a:noFill/>
              <a:prstDash val="solid"/>
              <a:round/>
            </a:ln>
          </p:spPr>
        </p:sp>
        <p:sp>
          <p:nvSpPr>
            <p:cNvPr name="TextBox 8" id="8"/>
            <p:cNvSpPr txBox="true"/>
            <p:nvPr/>
          </p:nvSpPr>
          <p:spPr>
            <a:xfrm>
              <a:off x="0" y="-38100"/>
              <a:ext cx="1611322" cy="823122"/>
            </a:xfrm>
            <a:prstGeom prst="rect">
              <a:avLst/>
            </a:prstGeom>
          </p:spPr>
          <p:txBody>
            <a:bodyPr anchor="ctr" rtlCol="false" tIns="50800" lIns="50800" bIns="50800" rIns="50800"/>
            <a:lstStyle/>
            <a:p>
              <a:pPr algn="ctr">
                <a:lnSpc>
                  <a:spcPts val="2659"/>
                </a:lnSpc>
                <a:spcBef>
                  <a:spcPct val="0"/>
                </a:spcBef>
              </a:pPr>
            </a:p>
          </p:txBody>
        </p:sp>
      </p:grpSp>
      <p:grpSp>
        <p:nvGrpSpPr>
          <p:cNvPr name="Group 9" id="9"/>
          <p:cNvGrpSpPr/>
          <p:nvPr/>
        </p:nvGrpSpPr>
        <p:grpSpPr>
          <a:xfrm rot="-1454027">
            <a:off x="-3649881" y="-461615"/>
            <a:ext cx="6117988" cy="2980629"/>
            <a:chOff x="0" y="0"/>
            <a:chExt cx="1611322" cy="785022"/>
          </a:xfrm>
        </p:grpSpPr>
        <p:sp>
          <p:nvSpPr>
            <p:cNvPr name="Freeform 10" id="10"/>
            <p:cNvSpPr/>
            <p:nvPr/>
          </p:nvSpPr>
          <p:spPr>
            <a:xfrm flipH="false" flipV="false" rot="0">
              <a:off x="0" y="0"/>
              <a:ext cx="1611322" cy="785022"/>
            </a:xfrm>
            <a:custGeom>
              <a:avLst/>
              <a:gdLst/>
              <a:ahLst/>
              <a:cxnLst/>
              <a:rect r="r" b="b" t="t" l="l"/>
              <a:pathLst>
                <a:path h="785022" w="1611322">
                  <a:moveTo>
                    <a:pt x="126544" y="0"/>
                  </a:moveTo>
                  <a:lnTo>
                    <a:pt x="1484779" y="0"/>
                  </a:lnTo>
                  <a:cubicBezTo>
                    <a:pt x="1554667" y="0"/>
                    <a:pt x="1611322" y="56655"/>
                    <a:pt x="1611322" y="126544"/>
                  </a:cubicBezTo>
                  <a:lnTo>
                    <a:pt x="1611322" y="658478"/>
                  </a:lnTo>
                  <a:cubicBezTo>
                    <a:pt x="1611322" y="728366"/>
                    <a:pt x="1554667" y="785022"/>
                    <a:pt x="1484779" y="785022"/>
                  </a:cubicBezTo>
                  <a:lnTo>
                    <a:pt x="126544" y="785022"/>
                  </a:lnTo>
                  <a:cubicBezTo>
                    <a:pt x="92982" y="785022"/>
                    <a:pt x="60795" y="771690"/>
                    <a:pt x="37064" y="747958"/>
                  </a:cubicBezTo>
                  <a:cubicBezTo>
                    <a:pt x="13332" y="724226"/>
                    <a:pt x="0" y="692040"/>
                    <a:pt x="0" y="658478"/>
                  </a:cubicBezTo>
                  <a:lnTo>
                    <a:pt x="0" y="126544"/>
                  </a:lnTo>
                  <a:cubicBezTo>
                    <a:pt x="0" y="56655"/>
                    <a:pt x="56655" y="0"/>
                    <a:pt x="126544" y="0"/>
                  </a:cubicBezTo>
                  <a:close/>
                </a:path>
              </a:pathLst>
            </a:custGeom>
            <a:solidFill>
              <a:srgbClr val="004AAD"/>
            </a:solidFill>
            <a:ln cap="rnd">
              <a:noFill/>
              <a:prstDash val="solid"/>
              <a:round/>
            </a:ln>
          </p:spPr>
        </p:sp>
        <p:sp>
          <p:nvSpPr>
            <p:cNvPr name="TextBox 11" id="11"/>
            <p:cNvSpPr txBox="true"/>
            <p:nvPr/>
          </p:nvSpPr>
          <p:spPr>
            <a:xfrm>
              <a:off x="0" y="-38100"/>
              <a:ext cx="1611322" cy="823122"/>
            </a:xfrm>
            <a:prstGeom prst="rect">
              <a:avLst/>
            </a:prstGeom>
          </p:spPr>
          <p:txBody>
            <a:bodyPr anchor="ctr" rtlCol="false" tIns="50800" lIns="50800" bIns="50800" rIns="50800"/>
            <a:lstStyle/>
            <a:p>
              <a:pPr algn="ctr">
                <a:lnSpc>
                  <a:spcPts val="2659"/>
                </a:lnSpc>
                <a:spcBef>
                  <a:spcPct val="0"/>
                </a:spcBef>
              </a:pPr>
            </a:p>
          </p:txBody>
        </p:sp>
      </p:grpSp>
      <p:grpSp>
        <p:nvGrpSpPr>
          <p:cNvPr name="Group 12" id="12"/>
          <p:cNvGrpSpPr/>
          <p:nvPr/>
        </p:nvGrpSpPr>
        <p:grpSpPr>
          <a:xfrm rot="0">
            <a:off x="-1441217" y="266297"/>
            <a:ext cx="2882434" cy="2882434"/>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sp>
        <p:sp>
          <p:nvSpPr>
            <p:cNvPr name="TextBox 14" id="14"/>
            <p:cNvSpPr txBox="true"/>
            <p:nvPr/>
          </p:nvSpPr>
          <p:spPr>
            <a:xfrm>
              <a:off x="76200" y="19050"/>
              <a:ext cx="660400" cy="717550"/>
            </a:xfrm>
            <a:prstGeom prst="rect">
              <a:avLst/>
            </a:prstGeom>
          </p:spPr>
          <p:txBody>
            <a:bodyPr anchor="ctr" rtlCol="false" tIns="50800" lIns="50800" bIns="50800" rIns="50800"/>
            <a:lstStyle/>
            <a:p>
              <a:pPr algn="ctr">
                <a:lnSpc>
                  <a:spcPts val="2399"/>
                </a:lnSpc>
              </a:pPr>
            </a:p>
          </p:txBody>
        </p:sp>
      </p:grpSp>
      <p:sp>
        <p:nvSpPr>
          <p:cNvPr name="TextBox 15" id="15"/>
          <p:cNvSpPr txBox="true"/>
          <p:nvPr/>
        </p:nvSpPr>
        <p:spPr>
          <a:xfrm rot="0">
            <a:off x="672900" y="3976361"/>
            <a:ext cx="9248672" cy="6578901"/>
          </a:xfrm>
          <a:prstGeom prst="rect">
            <a:avLst/>
          </a:prstGeom>
        </p:spPr>
        <p:txBody>
          <a:bodyPr anchor="t" rtlCol="false" tIns="0" lIns="0" bIns="0" rIns="0">
            <a:spAutoFit/>
          </a:bodyPr>
          <a:lstStyle/>
          <a:p>
            <a:pPr algn="l">
              <a:lnSpc>
                <a:spcPts val="5716"/>
              </a:lnSpc>
            </a:pPr>
            <a:r>
              <a:rPr lang="en-US" sz="4083">
                <a:solidFill>
                  <a:srgbClr val="004AAD"/>
                </a:solidFill>
                <a:latin typeface="Poppins"/>
                <a:ea typeface="Poppins"/>
                <a:cs typeface="Poppins"/>
                <a:sym typeface="Poppins"/>
              </a:rPr>
              <a:t>Newly established Office of Group Travel within Travel Wisconsin. Led by Sara Brish with strong support from David Spiegelberg.  This dedicated bureau has been created to support the Meetings, Sports, International, and Group Travel markets. </a:t>
            </a:r>
          </a:p>
          <a:p>
            <a:pPr algn="l">
              <a:lnSpc>
                <a:spcPts val="6136"/>
              </a:lnSpc>
              <a:spcBef>
                <a:spcPct val="0"/>
              </a:spcBef>
            </a:pPr>
          </a:p>
        </p:txBody>
      </p:sp>
      <p:grpSp>
        <p:nvGrpSpPr>
          <p:cNvPr name="Group 16" id="16"/>
          <p:cNvGrpSpPr/>
          <p:nvPr/>
        </p:nvGrpSpPr>
        <p:grpSpPr>
          <a:xfrm rot="0">
            <a:off x="-3463073" y="1791431"/>
            <a:ext cx="19814164" cy="1654008"/>
            <a:chOff x="0" y="0"/>
            <a:chExt cx="5218545" cy="435623"/>
          </a:xfrm>
        </p:grpSpPr>
        <p:sp>
          <p:nvSpPr>
            <p:cNvPr name="Freeform 17" id="17"/>
            <p:cNvSpPr/>
            <p:nvPr/>
          </p:nvSpPr>
          <p:spPr>
            <a:xfrm flipH="false" flipV="false" rot="0">
              <a:off x="0" y="0"/>
              <a:ext cx="5218545" cy="435623"/>
            </a:xfrm>
            <a:custGeom>
              <a:avLst/>
              <a:gdLst/>
              <a:ahLst/>
              <a:cxnLst/>
              <a:rect r="r" b="b" t="t" l="l"/>
              <a:pathLst>
                <a:path h="435623" w="5218545">
                  <a:moveTo>
                    <a:pt x="23444" y="0"/>
                  </a:moveTo>
                  <a:lnTo>
                    <a:pt x="5195102" y="0"/>
                  </a:lnTo>
                  <a:cubicBezTo>
                    <a:pt x="5208050" y="0"/>
                    <a:pt x="5218545" y="10496"/>
                    <a:pt x="5218545" y="23444"/>
                  </a:cubicBezTo>
                  <a:lnTo>
                    <a:pt x="5218545" y="412180"/>
                  </a:lnTo>
                  <a:cubicBezTo>
                    <a:pt x="5218545" y="425127"/>
                    <a:pt x="5208050" y="435623"/>
                    <a:pt x="5195102" y="435623"/>
                  </a:cubicBezTo>
                  <a:lnTo>
                    <a:pt x="23444" y="435623"/>
                  </a:lnTo>
                  <a:cubicBezTo>
                    <a:pt x="17226" y="435623"/>
                    <a:pt x="11263" y="433153"/>
                    <a:pt x="6866" y="428757"/>
                  </a:cubicBezTo>
                  <a:cubicBezTo>
                    <a:pt x="2470" y="424360"/>
                    <a:pt x="0" y="418397"/>
                    <a:pt x="0" y="412180"/>
                  </a:cubicBezTo>
                  <a:lnTo>
                    <a:pt x="0" y="23444"/>
                  </a:lnTo>
                  <a:cubicBezTo>
                    <a:pt x="0" y="10496"/>
                    <a:pt x="10496" y="0"/>
                    <a:pt x="23444" y="0"/>
                  </a:cubicBezTo>
                  <a:close/>
                </a:path>
              </a:pathLst>
            </a:custGeom>
            <a:solidFill>
              <a:srgbClr val="5271FF"/>
            </a:solidFill>
            <a:ln cap="rnd">
              <a:noFill/>
              <a:prstDash val="solid"/>
              <a:round/>
            </a:ln>
          </p:spPr>
        </p:sp>
        <p:sp>
          <p:nvSpPr>
            <p:cNvPr name="TextBox 18" id="18"/>
            <p:cNvSpPr txBox="true"/>
            <p:nvPr/>
          </p:nvSpPr>
          <p:spPr>
            <a:xfrm>
              <a:off x="0" y="-38100"/>
              <a:ext cx="5218545" cy="473723"/>
            </a:xfrm>
            <a:prstGeom prst="rect">
              <a:avLst/>
            </a:prstGeom>
          </p:spPr>
          <p:txBody>
            <a:bodyPr anchor="ctr" rtlCol="false" tIns="50800" lIns="50800" bIns="50800" rIns="50800"/>
            <a:lstStyle/>
            <a:p>
              <a:pPr algn="ctr">
                <a:lnSpc>
                  <a:spcPts val="2659"/>
                </a:lnSpc>
              </a:pPr>
            </a:p>
          </p:txBody>
        </p:sp>
      </p:grpSp>
      <p:sp>
        <p:nvSpPr>
          <p:cNvPr name="TextBox 19" id="19"/>
          <p:cNvSpPr txBox="true"/>
          <p:nvPr/>
        </p:nvSpPr>
        <p:spPr>
          <a:xfrm rot="0">
            <a:off x="672900" y="1877156"/>
            <a:ext cx="15242933" cy="1371588"/>
          </a:xfrm>
          <a:prstGeom prst="rect">
            <a:avLst/>
          </a:prstGeom>
        </p:spPr>
        <p:txBody>
          <a:bodyPr anchor="t" rtlCol="false" tIns="0" lIns="0" bIns="0" rIns="0">
            <a:spAutoFit/>
          </a:bodyPr>
          <a:lstStyle/>
          <a:p>
            <a:pPr algn="l">
              <a:lnSpc>
                <a:spcPts val="9900"/>
              </a:lnSpc>
            </a:pPr>
            <a:r>
              <a:rPr lang="en-US" sz="9000" b="true">
                <a:solidFill>
                  <a:srgbClr val="FFFFFF"/>
                </a:solidFill>
                <a:latin typeface="Poppins Ultra-Bold"/>
                <a:ea typeface="Poppins Ultra-Bold"/>
                <a:cs typeface="Poppins Ultra-Bold"/>
                <a:sym typeface="Poppins Ultra-Bold"/>
              </a:rPr>
              <a:t>OFFICE OF GROUP TRAVEL</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15444" t="0" r="-15444" b="0"/>
            </a:stretch>
          </a:blipFill>
        </p:spPr>
      </p:sp>
      <p:grpSp>
        <p:nvGrpSpPr>
          <p:cNvPr name="Group 3" id="3"/>
          <p:cNvGrpSpPr/>
          <p:nvPr/>
        </p:nvGrpSpPr>
        <p:grpSpPr>
          <a:xfrm rot="0">
            <a:off x="-595478" y="0"/>
            <a:ext cx="4319218" cy="10796660"/>
            <a:chOff x="0" y="0"/>
            <a:chExt cx="1137572" cy="2843565"/>
          </a:xfrm>
        </p:grpSpPr>
        <p:sp>
          <p:nvSpPr>
            <p:cNvPr name="Freeform 4" id="4"/>
            <p:cNvSpPr/>
            <p:nvPr/>
          </p:nvSpPr>
          <p:spPr>
            <a:xfrm flipH="false" flipV="false" rot="0">
              <a:off x="0" y="0"/>
              <a:ext cx="1137572" cy="2843565"/>
            </a:xfrm>
            <a:custGeom>
              <a:avLst/>
              <a:gdLst/>
              <a:ahLst/>
              <a:cxnLst/>
              <a:rect r="r" b="b" t="t" l="l"/>
              <a:pathLst>
                <a:path h="2843565" w="1137572">
                  <a:moveTo>
                    <a:pt x="107546" y="0"/>
                  </a:moveTo>
                  <a:lnTo>
                    <a:pt x="1030026" y="0"/>
                  </a:lnTo>
                  <a:cubicBezTo>
                    <a:pt x="1089422" y="0"/>
                    <a:pt x="1137572" y="48150"/>
                    <a:pt x="1137572" y="107546"/>
                  </a:cubicBezTo>
                  <a:lnTo>
                    <a:pt x="1137572" y="2736019"/>
                  </a:lnTo>
                  <a:cubicBezTo>
                    <a:pt x="1137572" y="2795415"/>
                    <a:pt x="1089422" y="2843565"/>
                    <a:pt x="1030026" y="2843565"/>
                  </a:cubicBezTo>
                  <a:lnTo>
                    <a:pt x="107546" y="2843565"/>
                  </a:lnTo>
                  <a:cubicBezTo>
                    <a:pt x="48150" y="2843565"/>
                    <a:pt x="0" y="2795415"/>
                    <a:pt x="0" y="2736019"/>
                  </a:cubicBezTo>
                  <a:lnTo>
                    <a:pt x="0" y="107546"/>
                  </a:lnTo>
                  <a:cubicBezTo>
                    <a:pt x="0" y="48150"/>
                    <a:pt x="48150" y="0"/>
                    <a:pt x="107546" y="0"/>
                  </a:cubicBezTo>
                  <a:close/>
                </a:path>
              </a:pathLst>
            </a:custGeom>
            <a:solidFill>
              <a:srgbClr val="5271FF"/>
            </a:solidFill>
            <a:ln cap="rnd">
              <a:noFill/>
              <a:prstDash val="solid"/>
              <a:round/>
            </a:ln>
          </p:spPr>
        </p:sp>
        <p:sp>
          <p:nvSpPr>
            <p:cNvPr name="TextBox 5" id="5"/>
            <p:cNvSpPr txBox="true"/>
            <p:nvPr/>
          </p:nvSpPr>
          <p:spPr>
            <a:xfrm>
              <a:off x="0" y="-38100"/>
              <a:ext cx="1137572" cy="2881665"/>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2530913" y="782860"/>
            <a:ext cx="13942396" cy="2874715"/>
            <a:chOff x="0" y="0"/>
            <a:chExt cx="3672071" cy="757127"/>
          </a:xfrm>
        </p:grpSpPr>
        <p:sp>
          <p:nvSpPr>
            <p:cNvPr name="Freeform 7" id="7"/>
            <p:cNvSpPr/>
            <p:nvPr/>
          </p:nvSpPr>
          <p:spPr>
            <a:xfrm flipH="false" flipV="false" rot="0">
              <a:off x="0" y="0"/>
              <a:ext cx="3672072" cy="757127"/>
            </a:xfrm>
            <a:custGeom>
              <a:avLst/>
              <a:gdLst/>
              <a:ahLst/>
              <a:cxnLst/>
              <a:rect r="r" b="b" t="t" l="l"/>
              <a:pathLst>
                <a:path h="757127" w="3672072">
                  <a:moveTo>
                    <a:pt x="33317" y="0"/>
                  </a:moveTo>
                  <a:lnTo>
                    <a:pt x="3638755" y="0"/>
                  </a:lnTo>
                  <a:cubicBezTo>
                    <a:pt x="3657155" y="0"/>
                    <a:pt x="3672072" y="14916"/>
                    <a:pt x="3672072" y="33317"/>
                  </a:cubicBezTo>
                  <a:lnTo>
                    <a:pt x="3672072" y="723810"/>
                  </a:lnTo>
                  <a:cubicBezTo>
                    <a:pt x="3672072" y="742210"/>
                    <a:pt x="3657155" y="757127"/>
                    <a:pt x="3638755" y="757127"/>
                  </a:cubicBezTo>
                  <a:lnTo>
                    <a:pt x="33317" y="757127"/>
                  </a:lnTo>
                  <a:cubicBezTo>
                    <a:pt x="14916" y="757127"/>
                    <a:pt x="0" y="742210"/>
                    <a:pt x="0" y="723810"/>
                  </a:cubicBezTo>
                  <a:lnTo>
                    <a:pt x="0" y="33317"/>
                  </a:lnTo>
                  <a:cubicBezTo>
                    <a:pt x="0" y="14916"/>
                    <a:pt x="14916" y="0"/>
                    <a:pt x="33317" y="0"/>
                  </a:cubicBezTo>
                  <a:close/>
                </a:path>
              </a:pathLst>
            </a:custGeom>
            <a:solidFill>
              <a:srgbClr val="FFFFFF"/>
            </a:solidFill>
            <a:ln cap="rnd">
              <a:noFill/>
              <a:prstDash val="solid"/>
              <a:round/>
            </a:ln>
          </p:spPr>
        </p:sp>
        <p:sp>
          <p:nvSpPr>
            <p:cNvPr name="TextBox 8" id="8"/>
            <p:cNvSpPr txBox="true"/>
            <p:nvPr/>
          </p:nvSpPr>
          <p:spPr>
            <a:xfrm>
              <a:off x="0" y="-38100"/>
              <a:ext cx="3672071" cy="795227"/>
            </a:xfrm>
            <a:prstGeom prst="rect">
              <a:avLst/>
            </a:prstGeom>
          </p:spPr>
          <p:txBody>
            <a:bodyPr anchor="ctr" rtlCol="false" tIns="50800" lIns="50800" bIns="50800" rIns="50800"/>
            <a:lstStyle/>
            <a:p>
              <a:pPr algn="ctr">
                <a:lnSpc>
                  <a:spcPts val="2659"/>
                </a:lnSpc>
              </a:pPr>
            </a:p>
          </p:txBody>
        </p:sp>
      </p:grpSp>
      <p:sp>
        <p:nvSpPr>
          <p:cNvPr name="Freeform 9" id="9"/>
          <p:cNvSpPr/>
          <p:nvPr/>
        </p:nvSpPr>
        <p:spPr>
          <a:xfrm flipH="false" flipV="false" rot="0">
            <a:off x="1089445" y="8343900"/>
            <a:ext cx="2105666" cy="1152374"/>
          </a:xfrm>
          <a:custGeom>
            <a:avLst/>
            <a:gdLst/>
            <a:ahLst/>
            <a:cxnLst/>
            <a:rect r="r" b="b" t="t" l="l"/>
            <a:pathLst>
              <a:path h="1152374" w="2105666">
                <a:moveTo>
                  <a:pt x="0" y="0"/>
                </a:moveTo>
                <a:lnTo>
                  <a:pt x="2105667" y="0"/>
                </a:lnTo>
                <a:lnTo>
                  <a:pt x="2105667" y="1152374"/>
                </a:lnTo>
                <a:lnTo>
                  <a:pt x="0" y="115237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0" id="10"/>
          <p:cNvSpPr/>
          <p:nvPr/>
        </p:nvSpPr>
        <p:spPr>
          <a:xfrm flipH="false" flipV="false" rot="5400000">
            <a:off x="16267859" y="932587"/>
            <a:ext cx="1301788" cy="1152374"/>
          </a:xfrm>
          <a:custGeom>
            <a:avLst/>
            <a:gdLst/>
            <a:ahLst/>
            <a:cxnLst/>
            <a:rect r="r" b="b" t="t" l="l"/>
            <a:pathLst>
              <a:path h="1152374" w="1301788">
                <a:moveTo>
                  <a:pt x="0" y="0"/>
                </a:moveTo>
                <a:lnTo>
                  <a:pt x="1301788" y="0"/>
                </a:lnTo>
                <a:lnTo>
                  <a:pt x="1301788" y="1152374"/>
                </a:lnTo>
                <a:lnTo>
                  <a:pt x="0" y="1152374"/>
                </a:lnTo>
                <a:lnTo>
                  <a:pt x="0" y="0"/>
                </a:lnTo>
                <a:close/>
              </a:path>
            </a:pathLst>
          </a:custGeom>
          <a:blipFill>
            <a:blip r:embed="rId5">
              <a:extLst>
                <a:ext uri="{96DAC541-7B7A-43D3-8B79-37D633B846F1}">
                  <asvg:svgBlip xmlns:asvg="http://schemas.microsoft.com/office/drawing/2016/SVG/main" r:embed="rId6"/>
                </a:ext>
              </a:extLst>
            </a:blip>
            <a:stretch>
              <a:fillRect l="0" t="0" r="-61751" b="0"/>
            </a:stretch>
          </a:blipFill>
        </p:spPr>
      </p:sp>
      <p:grpSp>
        <p:nvGrpSpPr>
          <p:cNvPr name="Group 11" id="11"/>
          <p:cNvGrpSpPr/>
          <p:nvPr/>
        </p:nvGrpSpPr>
        <p:grpSpPr>
          <a:xfrm rot="0">
            <a:off x="-839146" y="8588608"/>
            <a:ext cx="2882434" cy="2882434"/>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sp>
        <p:sp>
          <p:nvSpPr>
            <p:cNvPr name="TextBox 13" id="13"/>
            <p:cNvSpPr txBox="true"/>
            <p:nvPr/>
          </p:nvSpPr>
          <p:spPr>
            <a:xfrm>
              <a:off x="76200" y="19050"/>
              <a:ext cx="660400" cy="717550"/>
            </a:xfrm>
            <a:prstGeom prst="rect">
              <a:avLst/>
            </a:prstGeom>
          </p:spPr>
          <p:txBody>
            <a:bodyPr anchor="ctr" rtlCol="false" tIns="50800" lIns="50800" bIns="50800" rIns="50800"/>
            <a:lstStyle/>
            <a:p>
              <a:pPr algn="ctr">
                <a:lnSpc>
                  <a:spcPts val="2399"/>
                </a:lnSpc>
              </a:pPr>
            </a:p>
          </p:txBody>
        </p:sp>
      </p:grpSp>
      <p:grpSp>
        <p:nvGrpSpPr>
          <p:cNvPr name="Group 14" id="14"/>
          <p:cNvGrpSpPr/>
          <p:nvPr/>
        </p:nvGrpSpPr>
        <p:grpSpPr>
          <a:xfrm rot="0">
            <a:off x="16846783" y="-406906"/>
            <a:ext cx="2882434" cy="2882434"/>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sp>
        <p:sp>
          <p:nvSpPr>
            <p:cNvPr name="TextBox 16" id="16"/>
            <p:cNvSpPr txBox="true"/>
            <p:nvPr/>
          </p:nvSpPr>
          <p:spPr>
            <a:xfrm>
              <a:off x="76200" y="19050"/>
              <a:ext cx="660400" cy="717550"/>
            </a:xfrm>
            <a:prstGeom prst="rect">
              <a:avLst/>
            </a:prstGeom>
          </p:spPr>
          <p:txBody>
            <a:bodyPr anchor="ctr" rtlCol="false" tIns="50800" lIns="50800" bIns="50800" rIns="50800"/>
            <a:lstStyle/>
            <a:p>
              <a:pPr algn="ctr">
                <a:lnSpc>
                  <a:spcPts val="2399"/>
                </a:lnSpc>
              </a:pPr>
            </a:p>
          </p:txBody>
        </p:sp>
      </p:grpSp>
      <p:grpSp>
        <p:nvGrpSpPr>
          <p:cNvPr name="Group 17" id="17"/>
          <p:cNvGrpSpPr/>
          <p:nvPr/>
        </p:nvGrpSpPr>
        <p:grpSpPr>
          <a:xfrm rot="0">
            <a:off x="2749389" y="3972456"/>
            <a:ext cx="1425874" cy="1425874"/>
            <a:chOff x="0" y="0"/>
            <a:chExt cx="812800" cy="812800"/>
          </a:xfrm>
        </p:grpSpPr>
        <p:sp>
          <p:nvSpPr>
            <p:cNvPr name="Freeform 18" id="1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4AAD"/>
            </a:solidFill>
          </p:spPr>
        </p:sp>
        <p:sp>
          <p:nvSpPr>
            <p:cNvPr name="TextBox 19" id="19"/>
            <p:cNvSpPr txBox="true"/>
            <p:nvPr/>
          </p:nvSpPr>
          <p:spPr>
            <a:xfrm>
              <a:off x="76200" y="38100"/>
              <a:ext cx="660400" cy="698500"/>
            </a:xfrm>
            <a:prstGeom prst="rect">
              <a:avLst/>
            </a:prstGeom>
          </p:spPr>
          <p:txBody>
            <a:bodyPr anchor="ctr" rtlCol="false" tIns="38390" lIns="38390" bIns="38390" rIns="38390"/>
            <a:lstStyle/>
            <a:p>
              <a:pPr algn="ctr">
                <a:lnSpc>
                  <a:spcPts val="2659"/>
                </a:lnSpc>
              </a:pPr>
            </a:p>
          </p:txBody>
        </p:sp>
      </p:grpSp>
      <p:sp>
        <p:nvSpPr>
          <p:cNvPr name="Freeform 20" id="20"/>
          <p:cNvSpPr/>
          <p:nvPr/>
        </p:nvSpPr>
        <p:spPr>
          <a:xfrm flipH="false" flipV="false" rot="0">
            <a:off x="3010802" y="4259643"/>
            <a:ext cx="903047" cy="883857"/>
          </a:xfrm>
          <a:custGeom>
            <a:avLst/>
            <a:gdLst/>
            <a:ahLst/>
            <a:cxnLst/>
            <a:rect r="r" b="b" t="t" l="l"/>
            <a:pathLst>
              <a:path h="883857" w="903047">
                <a:moveTo>
                  <a:pt x="0" y="0"/>
                </a:moveTo>
                <a:lnTo>
                  <a:pt x="903047" y="0"/>
                </a:lnTo>
                <a:lnTo>
                  <a:pt x="903047" y="883857"/>
                </a:lnTo>
                <a:lnTo>
                  <a:pt x="0" y="88385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21" id="21"/>
          <p:cNvSpPr txBox="true"/>
          <p:nvPr/>
        </p:nvSpPr>
        <p:spPr>
          <a:xfrm rot="0">
            <a:off x="1089445" y="1028700"/>
            <a:ext cx="13287914" cy="2628875"/>
          </a:xfrm>
          <a:prstGeom prst="rect">
            <a:avLst/>
          </a:prstGeom>
        </p:spPr>
        <p:txBody>
          <a:bodyPr anchor="t" rtlCol="false" tIns="0" lIns="0" bIns="0" rIns="0">
            <a:spAutoFit/>
          </a:bodyPr>
          <a:lstStyle/>
          <a:p>
            <a:pPr algn="l">
              <a:lnSpc>
                <a:spcPts val="9900"/>
              </a:lnSpc>
            </a:pPr>
            <a:r>
              <a:rPr lang="en-US" sz="9000" b="true">
                <a:solidFill>
                  <a:srgbClr val="004AAD"/>
                </a:solidFill>
                <a:latin typeface="Poppins Ultra-Bold"/>
                <a:ea typeface="Poppins Ultra-Bold"/>
                <a:cs typeface="Poppins Ultra-Bold"/>
                <a:sym typeface="Poppins Ultra-Bold"/>
              </a:rPr>
              <a:t>ADVANTAGES OF GROUP TRAVEL</a:t>
            </a:r>
          </a:p>
        </p:txBody>
      </p:sp>
      <p:grpSp>
        <p:nvGrpSpPr>
          <p:cNvPr name="Group 22" id="22"/>
          <p:cNvGrpSpPr/>
          <p:nvPr/>
        </p:nvGrpSpPr>
        <p:grpSpPr>
          <a:xfrm rot="0">
            <a:off x="4440285" y="3972456"/>
            <a:ext cx="10656860" cy="5732749"/>
            <a:chOff x="0" y="0"/>
            <a:chExt cx="14209147" cy="7643665"/>
          </a:xfrm>
        </p:grpSpPr>
        <p:sp>
          <p:nvSpPr>
            <p:cNvPr name="TextBox 23" id="23"/>
            <p:cNvSpPr txBox="true"/>
            <p:nvPr/>
          </p:nvSpPr>
          <p:spPr>
            <a:xfrm rot="0">
              <a:off x="0" y="-114300"/>
              <a:ext cx="14209147" cy="921610"/>
            </a:xfrm>
            <a:prstGeom prst="rect">
              <a:avLst/>
            </a:prstGeom>
          </p:spPr>
          <p:txBody>
            <a:bodyPr anchor="t" rtlCol="false" tIns="0" lIns="0" bIns="0" rIns="0">
              <a:spAutoFit/>
            </a:bodyPr>
            <a:lstStyle/>
            <a:p>
              <a:pPr algn="l">
                <a:lnSpc>
                  <a:spcPts val="5595"/>
                </a:lnSpc>
                <a:spcBef>
                  <a:spcPct val="0"/>
                </a:spcBef>
              </a:pPr>
              <a:r>
                <a:rPr lang="en-US" sz="3997">
                  <a:solidFill>
                    <a:srgbClr val="004AAD"/>
                  </a:solidFill>
                  <a:latin typeface="Poppins"/>
                  <a:ea typeface="Poppins"/>
                  <a:cs typeface="Poppins"/>
                  <a:sym typeface="Poppins"/>
                </a:rPr>
                <a:t>Ecomonical</a:t>
              </a:r>
            </a:p>
          </p:txBody>
        </p:sp>
        <p:sp>
          <p:nvSpPr>
            <p:cNvPr name="TextBox 24" id="24"/>
            <p:cNvSpPr txBox="true"/>
            <p:nvPr/>
          </p:nvSpPr>
          <p:spPr>
            <a:xfrm rot="0">
              <a:off x="0" y="962280"/>
              <a:ext cx="14209147" cy="921610"/>
            </a:xfrm>
            <a:prstGeom prst="rect">
              <a:avLst/>
            </a:prstGeom>
          </p:spPr>
          <p:txBody>
            <a:bodyPr anchor="t" rtlCol="false" tIns="0" lIns="0" bIns="0" rIns="0">
              <a:spAutoFit/>
            </a:bodyPr>
            <a:lstStyle/>
            <a:p>
              <a:pPr algn="l">
                <a:lnSpc>
                  <a:spcPts val="5595"/>
                </a:lnSpc>
                <a:spcBef>
                  <a:spcPct val="0"/>
                </a:spcBef>
              </a:pPr>
              <a:r>
                <a:rPr lang="en-US" sz="3997">
                  <a:solidFill>
                    <a:srgbClr val="004AAD"/>
                  </a:solidFill>
                  <a:latin typeface="Poppins"/>
                  <a:ea typeface="Poppins"/>
                  <a:cs typeface="Poppins"/>
                  <a:sym typeface="Poppins"/>
                </a:rPr>
                <a:t>Convenient - Worry Free</a:t>
              </a:r>
            </a:p>
          </p:txBody>
        </p:sp>
        <p:sp>
          <p:nvSpPr>
            <p:cNvPr name="TextBox 25" id="25"/>
            <p:cNvSpPr txBox="true"/>
            <p:nvPr/>
          </p:nvSpPr>
          <p:spPr>
            <a:xfrm rot="0">
              <a:off x="0" y="2065753"/>
              <a:ext cx="14209147" cy="921610"/>
            </a:xfrm>
            <a:prstGeom prst="rect">
              <a:avLst/>
            </a:prstGeom>
          </p:spPr>
          <p:txBody>
            <a:bodyPr anchor="t" rtlCol="false" tIns="0" lIns="0" bIns="0" rIns="0">
              <a:spAutoFit/>
            </a:bodyPr>
            <a:lstStyle/>
            <a:p>
              <a:pPr algn="l">
                <a:lnSpc>
                  <a:spcPts val="5595"/>
                </a:lnSpc>
                <a:spcBef>
                  <a:spcPct val="0"/>
                </a:spcBef>
              </a:pPr>
              <a:r>
                <a:rPr lang="en-US" sz="3997">
                  <a:solidFill>
                    <a:srgbClr val="004AAD"/>
                  </a:solidFill>
                  <a:latin typeface="Poppins"/>
                  <a:ea typeface="Poppins"/>
                  <a:cs typeface="Poppins"/>
                  <a:sym typeface="Poppins"/>
                </a:rPr>
                <a:t>Companionship</a:t>
              </a:r>
            </a:p>
          </p:txBody>
        </p:sp>
        <p:sp>
          <p:nvSpPr>
            <p:cNvPr name="TextBox 26" id="26"/>
            <p:cNvSpPr txBox="true"/>
            <p:nvPr/>
          </p:nvSpPr>
          <p:spPr>
            <a:xfrm rot="0">
              <a:off x="0" y="3128041"/>
              <a:ext cx="14209147" cy="921610"/>
            </a:xfrm>
            <a:prstGeom prst="rect">
              <a:avLst/>
            </a:prstGeom>
          </p:spPr>
          <p:txBody>
            <a:bodyPr anchor="t" rtlCol="false" tIns="0" lIns="0" bIns="0" rIns="0">
              <a:spAutoFit/>
            </a:bodyPr>
            <a:lstStyle/>
            <a:p>
              <a:pPr algn="l">
                <a:lnSpc>
                  <a:spcPts val="5595"/>
                </a:lnSpc>
                <a:spcBef>
                  <a:spcPct val="0"/>
                </a:spcBef>
              </a:pPr>
              <a:r>
                <a:rPr lang="en-US" sz="3997">
                  <a:solidFill>
                    <a:srgbClr val="004AAD"/>
                  </a:solidFill>
                  <a:latin typeface="Poppins"/>
                  <a:ea typeface="Poppins"/>
                  <a:cs typeface="Poppins"/>
                  <a:sym typeface="Poppins"/>
                </a:rPr>
                <a:t>Educational</a:t>
              </a:r>
            </a:p>
          </p:txBody>
        </p:sp>
        <p:sp>
          <p:nvSpPr>
            <p:cNvPr name="TextBox 27" id="27"/>
            <p:cNvSpPr txBox="true"/>
            <p:nvPr/>
          </p:nvSpPr>
          <p:spPr>
            <a:xfrm rot="0">
              <a:off x="0" y="4210922"/>
              <a:ext cx="14209147" cy="921610"/>
            </a:xfrm>
            <a:prstGeom prst="rect">
              <a:avLst/>
            </a:prstGeom>
          </p:spPr>
          <p:txBody>
            <a:bodyPr anchor="t" rtlCol="false" tIns="0" lIns="0" bIns="0" rIns="0">
              <a:spAutoFit/>
            </a:bodyPr>
            <a:lstStyle/>
            <a:p>
              <a:pPr algn="l">
                <a:lnSpc>
                  <a:spcPts val="5595"/>
                </a:lnSpc>
                <a:spcBef>
                  <a:spcPct val="0"/>
                </a:spcBef>
              </a:pPr>
              <a:r>
                <a:rPr lang="en-US" sz="3997">
                  <a:solidFill>
                    <a:srgbClr val="004AAD"/>
                  </a:solidFill>
                  <a:latin typeface="Poppins"/>
                  <a:ea typeface="Poppins"/>
                  <a:cs typeface="Poppins"/>
                  <a:sym typeface="Poppins"/>
                </a:rPr>
                <a:t>Safety</a:t>
              </a:r>
            </a:p>
          </p:txBody>
        </p:sp>
        <p:sp>
          <p:nvSpPr>
            <p:cNvPr name="TextBox 28" id="28"/>
            <p:cNvSpPr txBox="true"/>
            <p:nvPr/>
          </p:nvSpPr>
          <p:spPr>
            <a:xfrm rot="0">
              <a:off x="0" y="5293803"/>
              <a:ext cx="14209147" cy="921610"/>
            </a:xfrm>
            <a:prstGeom prst="rect">
              <a:avLst/>
            </a:prstGeom>
          </p:spPr>
          <p:txBody>
            <a:bodyPr anchor="t" rtlCol="false" tIns="0" lIns="0" bIns="0" rIns="0">
              <a:spAutoFit/>
            </a:bodyPr>
            <a:lstStyle/>
            <a:p>
              <a:pPr algn="l">
                <a:lnSpc>
                  <a:spcPts val="5595"/>
                </a:lnSpc>
                <a:spcBef>
                  <a:spcPct val="0"/>
                </a:spcBef>
              </a:pPr>
              <a:r>
                <a:rPr lang="en-US" sz="3997">
                  <a:solidFill>
                    <a:srgbClr val="004AAD"/>
                  </a:solidFill>
                  <a:latin typeface="Poppins"/>
                  <a:ea typeface="Poppins"/>
                  <a:cs typeface="Poppins"/>
                  <a:sym typeface="Poppins"/>
                </a:rPr>
                <a:t>Green</a:t>
              </a:r>
            </a:p>
          </p:txBody>
        </p:sp>
        <p:sp>
          <p:nvSpPr>
            <p:cNvPr name="TextBox 29" id="29"/>
            <p:cNvSpPr txBox="true"/>
            <p:nvPr/>
          </p:nvSpPr>
          <p:spPr>
            <a:xfrm rot="0">
              <a:off x="0" y="6516295"/>
              <a:ext cx="14209147" cy="1127370"/>
            </a:xfrm>
            <a:prstGeom prst="rect">
              <a:avLst/>
            </a:prstGeom>
          </p:spPr>
          <p:txBody>
            <a:bodyPr anchor="t" rtlCol="false" tIns="0" lIns="0" bIns="0" rIns="0">
              <a:spAutoFit/>
            </a:bodyPr>
            <a:lstStyle/>
            <a:p>
              <a:pPr algn="l">
                <a:lnSpc>
                  <a:spcPts val="6874"/>
                </a:lnSpc>
                <a:spcBef>
                  <a:spcPct val="0"/>
                </a:spcBef>
              </a:pPr>
              <a:r>
                <a:rPr lang="en-US" sz="4910">
                  <a:solidFill>
                    <a:srgbClr val="004AAD"/>
                  </a:solidFill>
                  <a:latin typeface="Poppins"/>
                  <a:ea typeface="Poppins"/>
                  <a:cs typeface="Poppins"/>
                  <a:sym typeface="Poppins"/>
                </a:rPr>
                <a:t>and most importantly</a:t>
              </a:r>
              <a:r>
                <a:rPr lang="en-US" b="true" sz="4910">
                  <a:solidFill>
                    <a:srgbClr val="004AAD"/>
                  </a:solidFill>
                  <a:latin typeface="Poppins Bold"/>
                  <a:ea typeface="Poppins Bold"/>
                  <a:cs typeface="Poppins Bold"/>
                  <a:sym typeface="Poppins Bold"/>
                </a:rPr>
                <a:t> FUN!</a:t>
              </a:r>
            </a:p>
          </p:txBody>
        </p:sp>
      </p:grpSp>
      <p:grpSp>
        <p:nvGrpSpPr>
          <p:cNvPr name="Group 30" id="30"/>
          <p:cNvGrpSpPr>
            <a:grpSpLocks noChangeAspect="true"/>
          </p:cNvGrpSpPr>
          <p:nvPr/>
        </p:nvGrpSpPr>
        <p:grpSpPr>
          <a:xfrm rot="0">
            <a:off x="11825622" y="1429724"/>
            <a:ext cx="6181247" cy="6383992"/>
            <a:chOff x="0" y="0"/>
            <a:chExt cx="6350000" cy="6558280"/>
          </a:xfrm>
        </p:grpSpPr>
        <p:sp>
          <p:nvSpPr>
            <p:cNvPr name="Freeform 31" id="31"/>
            <p:cNvSpPr/>
            <p:nvPr/>
          </p:nvSpPr>
          <p:spPr>
            <a:xfrm flipH="false" flipV="false" rot="0">
              <a:off x="74930" y="74930"/>
              <a:ext cx="6200140" cy="6408420"/>
            </a:xfrm>
            <a:custGeom>
              <a:avLst/>
              <a:gdLst/>
              <a:ahLst/>
              <a:cxnLst/>
              <a:rect r="r" b="b" t="t" l="l"/>
              <a:pathLst>
                <a:path h="6408420" w="620014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9"/>
              <a:stretch>
                <a:fillRect l="-48693" t="0" r="-48693" b="0"/>
              </a:stretch>
            </a:blipFill>
          </p:spPr>
        </p:sp>
        <p:sp>
          <p:nvSpPr>
            <p:cNvPr name="Freeform 32" id="32"/>
            <p:cNvSpPr/>
            <p:nvPr/>
          </p:nvSpPr>
          <p:spPr>
            <a:xfrm flipH="false" flipV="false" rot="0">
              <a:off x="0" y="0"/>
              <a:ext cx="6350000" cy="6558280"/>
            </a:xfrm>
            <a:custGeom>
              <a:avLst/>
              <a:gdLst/>
              <a:ahLst/>
              <a:cxnLst/>
              <a:rect r="r" b="b" t="t" l="l"/>
              <a:pathLst>
                <a:path h="6558280" w="635000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5271FF"/>
            </a:solidFill>
          </p:spPr>
        </p:sp>
      </p:grpSp>
      <p:sp>
        <p:nvSpPr>
          <p:cNvPr name="Freeform 33" id="33">
            <a:hlinkClick r:id="rId12" tooltip="https://www.fox6now.com/video/1580732"/>
          </p:cNvPr>
          <p:cNvSpPr/>
          <p:nvPr/>
        </p:nvSpPr>
        <p:spPr>
          <a:xfrm flipH="false" flipV="false" rot="-745878">
            <a:off x="615511" y="5430579"/>
            <a:ext cx="2906132" cy="2194130"/>
          </a:xfrm>
          <a:custGeom>
            <a:avLst/>
            <a:gdLst/>
            <a:ahLst/>
            <a:cxnLst/>
            <a:rect r="r" b="b" t="t" l="l"/>
            <a:pathLst>
              <a:path h="2194130" w="2906132">
                <a:moveTo>
                  <a:pt x="0" y="0"/>
                </a:moveTo>
                <a:lnTo>
                  <a:pt x="2906132" y="0"/>
                </a:lnTo>
                <a:lnTo>
                  <a:pt x="2906132" y="2194129"/>
                </a:lnTo>
                <a:lnTo>
                  <a:pt x="0" y="219412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15444" t="0" r="-15444" b="0"/>
            </a:stretch>
          </a:blipFill>
        </p:spPr>
      </p:sp>
      <p:sp>
        <p:nvSpPr>
          <p:cNvPr name="Freeform 3" id="3"/>
          <p:cNvSpPr/>
          <p:nvPr/>
        </p:nvSpPr>
        <p:spPr>
          <a:xfrm flipH="false" flipV="false" rot="0">
            <a:off x="-498033" y="-3516426"/>
            <a:ext cx="19405414" cy="7194663"/>
          </a:xfrm>
          <a:custGeom>
            <a:avLst/>
            <a:gdLst/>
            <a:ahLst/>
            <a:cxnLst/>
            <a:rect r="r" b="b" t="t" l="l"/>
            <a:pathLst>
              <a:path h="7194663" w="19405414">
                <a:moveTo>
                  <a:pt x="0" y="0"/>
                </a:moveTo>
                <a:lnTo>
                  <a:pt x="19405415" y="0"/>
                </a:lnTo>
                <a:lnTo>
                  <a:pt x="19405415" y="7194663"/>
                </a:lnTo>
                <a:lnTo>
                  <a:pt x="0" y="7194663"/>
                </a:lnTo>
                <a:lnTo>
                  <a:pt x="0" y="0"/>
                </a:lnTo>
                <a:close/>
              </a:path>
            </a:pathLst>
          </a:custGeom>
          <a:blipFill>
            <a:blip r:embed="rId3"/>
            <a:stretch>
              <a:fillRect l="0" t="-39743" r="0" b="-39743"/>
            </a:stretch>
          </a:blipFill>
        </p:spPr>
      </p:sp>
      <p:grpSp>
        <p:nvGrpSpPr>
          <p:cNvPr name="Group 4" id="4"/>
          <p:cNvGrpSpPr/>
          <p:nvPr/>
        </p:nvGrpSpPr>
        <p:grpSpPr>
          <a:xfrm rot="0">
            <a:off x="16304123" y="478981"/>
            <a:ext cx="11237485" cy="1543050"/>
            <a:chOff x="0" y="0"/>
            <a:chExt cx="2959667" cy="406400"/>
          </a:xfrm>
        </p:grpSpPr>
        <p:sp>
          <p:nvSpPr>
            <p:cNvPr name="Freeform 5" id="5"/>
            <p:cNvSpPr/>
            <p:nvPr/>
          </p:nvSpPr>
          <p:spPr>
            <a:xfrm flipH="false" flipV="false" rot="0">
              <a:off x="0" y="0"/>
              <a:ext cx="2959667" cy="406400"/>
            </a:xfrm>
            <a:custGeom>
              <a:avLst/>
              <a:gdLst/>
              <a:ahLst/>
              <a:cxnLst/>
              <a:rect r="r" b="b" t="t" l="l"/>
              <a:pathLst>
                <a:path h="406400" w="2959667">
                  <a:moveTo>
                    <a:pt x="41336" y="0"/>
                  </a:moveTo>
                  <a:lnTo>
                    <a:pt x="2918331" y="0"/>
                  </a:lnTo>
                  <a:cubicBezTo>
                    <a:pt x="2929294" y="0"/>
                    <a:pt x="2939808" y="4355"/>
                    <a:pt x="2947560" y="12107"/>
                  </a:cubicBezTo>
                  <a:cubicBezTo>
                    <a:pt x="2955312" y="19859"/>
                    <a:pt x="2959667" y="30373"/>
                    <a:pt x="2959667" y="41336"/>
                  </a:cubicBezTo>
                  <a:lnTo>
                    <a:pt x="2959667" y="365064"/>
                  </a:lnTo>
                  <a:cubicBezTo>
                    <a:pt x="2959667" y="387893"/>
                    <a:pt x="2941160" y="406400"/>
                    <a:pt x="2918331" y="406400"/>
                  </a:cubicBezTo>
                  <a:lnTo>
                    <a:pt x="41336" y="406400"/>
                  </a:lnTo>
                  <a:cubicBezTo>
                    <a:pt x="18507" y="406400"/>
                    <a:pt x="0" y="387893"/>
                    <a:pt x="0" y="365064"/>
                  </a:cubicBezTo>
                  <a:lnTo>
                    <a:pt x="0" y="41336"/>
                  </a:lnTo>
                  <a:cubicBezTo>
                    <a:pt x="0" y="18507"/>
                    <a:pt x="18507" y="0"/>
                    <a:pt x="41336" y="0"/>
                  </a:cubicBezTo>
                  <a:close/>
                </a:path>
              </a:pathLst>
            </a:custGeom>
            <a:solidFill>
              <a:srgbClr val="004AAD"/>
            </a:solidFill>
            <a:ln cap="rnd">
              <a:noFill/>
              <a:prstDash val="solid"/>
              <a:round/>
            </a:ln>
          </p:spPr>
        </p:sp>
        <p:sp>
          <p:nvSpPr>
            <p:cNvPr name="TextBox 6" id="6"/>
            <p:cNvSpPr txBox="true"/>
            <p:nvPr/>
          </p:nvSpPr>
          <p:spPr>
            <a:xfrm>
              <a:off x="0" y="-38100"/>
              <a:ext cx="2959667" cy="444500"/>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0">
            <a:off x="14820700" y="2239478"/>
            <a:ext cx="11237485" cy="1543050"/>
            <a:chOff x="0" y="0"/>
            <a:chExt cx="2959667" cy="406400"/>
          </a:xfrm>
        </p:grpSpPr>
        <p:sp>
          <p:nvSpPr>
            <p:cNvPr name="Freeform 8" id="8"/>
            <p:cNvSpPr/>
            <p:nvPr/>
          </p:nvSpPr>
          <p:spPr>
            <a:xfrm flipH="false" flipV="false" rot="0">
              <a:off x="0" y="0"/>
              <a:ext cx="2959667" cy="406400"/>
            </a:xfrm>
            <a:custGeom>
              <a:avLst/>
              <a:gdLst/>
              <a:ahLst/>
              <a:cxnLst/>
              <a:rect r="r" b="b" t="t" l="l"/>
              <a:pathLst>
                <a:path h="406400" w="2959667">
                  <a:moveTo>
                    <a:pt x="41336" y="0"/>
                  </a:moveTo>
                  <a:lnTo>
                    <a:pt x="2918331" y="0"/>
                  </a:lnTo>
                  <a:cubicBezTo>
                    <a:pt x="2929294" y="0"/>
                    <a:pt x="2939808" y="4355"/>
                    <a:pt x="2947560" y="12107"/>
                  </a:cubicBezTo>
                  <a:cubicBezTo>
                    <a:pt x="2955312" y="19859"/>
                    <a:pt x="2959667" y="30373"/>
                    <a:pt x="2959667" y="41336"/>
                  </a:cubicBezTo>
                  <a:lnTo>
                    <a:pt x="2959667" y="365064"/>
                  </a:lnTo>
                  <a:cubicBezTo>
                    <a:pt x="2959667" y="387893"/>
                    <a:pt x="2941160" y="406400"/>
                    <a:pt x="2918331" y="406400"/>
                  </a:cubicBezTo>
                  <a:lnTo>
                    <a:pt x="41336" y="406400"/>
                  </a:lnTo>
                  <a:cubicBezTo>
                    <a:pt x="18507" y="406400"/>
                    <a:pt x="0" y="387893"/>
                    <a:pt x="0" y="365064"/>
                  </a:cubicBezTo>
                  <a:lnTo>
                    <a:pt x="0" y="41336"/>
                  </a:lnTo>
                  <a:cubicBezTo>
                    <a:pt x="0" y="18507"/>
                    <a:pt x="18507" y="0"/>
                    <a:pt x="41336" y="0"/>
                  </a:cubicBezTo>
                  <a:close/>
                </a:path>
              </a:pathLst>
            </a:custGeom>
            <a:solidFill>
              <a:srgbClr val="5271FF"/>
            </a:solidFill>
            <a:ln cap="rnd">
              <a:noFill/>
              <a:prstDash val="solid"/>
              <a:round/>
            </a:ln>
          </p:spPr>
        </p:sp>
        <p:sp>
          <p:nvSpPr>
            <p:cNvPr name="TextBox 9" id="9"/>
            <p:cNvSpPr txBox="true"/>
            <p:nvPr/>
          </p:nvSpPr>
          <p:spPr>
            <a:xfrm>
              <a:off x="0" y="-38100"/>
              <a:ext cx="2959667" cy="444500"/>
            </a:xfrm>
            <a:prstGeom prst="rect">
              <a:avLst/>
            </a:prstGeom>
          </p:spPr>
          <p:txBody>
            <a:bodyPr anchor="ctr" rtlCol="false" tIns="50800" lIns="50800" bIns="50800" rIns="50800"/>
            <a:lstStyle/>
            <a:p>
              <a:pPr algn="ctr">
                <a:lnSpc>
                  <a:spcPts val="2659"/>
                </a:lnSpc>
              </a:pPr>
            </a:p>
          </p:txBody>
        </p:sp>
      </p:grpSp>
      <p:grpSp>
        <p:nvGrpSpPr>
          <p:cNvPr name="Group 10" id="10"/>
          <p:cNvGrpSpPr/>
          <p:nvPr/>
        </p:nvGrpSpPr>
        <p:grpSpPr>
          <a:xfrm rot="0">
            <a:off x="-3034530" y="3011003"/>
            <a:ext cx="16360002" cy="2700724"/>
            <a:chOff x="0" y="0"/>
            <a:chExt cx="4308807" cy="711302"/>
          </a:xfrm>
        </p:grpSpPr>
        <p:sp>
          <p:nvSpPr>
            <p:cNvPr name="Freeform 11" id="11"/>
            <p:cNvSpPr/>
            <p:nvPr/>
          </p:nvSpPr>
          <p:spPr>
            <a:xfrm flipH="false" flipV="false" rot="0">
              <a:off x="0" y="0"/>
              <a:ext cx="4308807" cy="711302"/>
            </a:xfrm>
            <a:custGeom>
              <a:avLst/>
              <a:gdLst/>
              <a:ahLst/>
              <a:cxnLst/>
              <a:rect r="r" b="b" t="t" l="l"/>
              <a:pathLst>
                <a:path h="711302" w="4308807">
                  <a:moveTo>
                    <a:pt x="28393" y="0"/>
                  </a:moveTo>
                  <a:lnTo>
                    <a:pt x="4280414" y="0"/>
                  </a:lnTo>
                  <a:cubicBezTo>
                    <a:pt x="4296095" y="0"/>
                    <a:pt x="4308807" y="12712"/>
                    <a:pt x="4308807" y="28393"/>
                  </a:cubicBezTo>
                  <a:lnTo>
                    <a:pt x="4308807" y="682908"/>
                  </a:lnTo>
                  <a:cubicBezTo>
                    <a:pt x="4308807" y="698590"/>
                    <a:pt x="4296095" y="711302"/>
                    <a:pt x="4280414" y="711302"/>
                  </a:cubicBezTo>
                  <a:lnTo>
                    <a:pt x="28393" y="711302"/>
                  </a:lnTo>
                  <a:cubicBezTo>
                    <a:pt x="12712" y="711302"/>
                    <a:pt x="0" y="698590"/>
                    <a:pt x="0" y="682908"/>
                  </a:cubicBezTo>
                  <a:lnTo>
                    <a:pt x="0" y="28393"/>
                  </a:lnTo>
                  <a:cubicBezTo>
                    <a:pt x="0" y="12712"/>
                    <a:pt x="12712" y="0"/>
                    <a:pt x="28393" y="0"/>
                  </a:cubicBezTo>
                  <a:close/>
                </a:path>
              </a:pathLst>
            </a:custGeom>
            <a:solidFill>
              <a:srgbClr val="004AAD"/>
            </a:solidFill>
            <a:ln cap="rnd">
              <a:noFill/>
              <a:prstDash val="solid"/>
              <a:round/>
            </a:ln>
          </p:spPr>
        </p:sp>
        <p:sp>
          <p:nvSpPr>
            <p:cNvPr name="TextBox 12" id="12"/>
            <p:cNvSpPr txBox="true"/>
            <p:nvPr/>
          </p:nvSpPr>
          <p:spPr>
            <a:xfrm>
              <a:off x="0" y="-38100"/>
              <a:ext cx="4308807" cy="749402"/>
            </a:xfrm>
            <a:prstGeom prst="rect">
              <a:avLst/>
            </a:prstGeom>
          </p:spPr>
          <p:txBody>
            <a:bodyPr anchor="ctr" rtlCol="false" tIns="50800" lIns="50800" bIns="50800" rIns="50800"/>
            <a:lstStyle/>
            <a:p>
              <a:pPr algn="ctr">
                <a:lnSpc>
                  <a:spcPts val="2659"/>
                </a:lnSpc>
              </a:pPr>
            </a:p>
          </p:txBody>
        </p:sp>
      </p:grpSp>
      <p:sp>
        <p:nvSpPr>
          <p:cNvPr name="Freeform 13" id="13"/>
          <p:cNvSpPr/>
          <p:nvPr/>
        </p:nvSpPr>
        <p:spPr>
          <a:xfrm flipH="false" flipV="false" rot="5400000">
            <a:off x="15653228" y="1445844"/>
            <a:ext cx="1301788" cy="1152374"/>
          </a:xfrm>
          <a:custGeom>
            <a:avLst/>
            <a:gdLst/>
            <a:ahLst/>
            <a:cxnLst/>
            <a:rect r="r" b="b" t="t" l="l"/>
            <a:pathLst>
              <a:path h="1152374" w="1301788">
                <a:moveTo>
                  <a:pt x="0" y="0"/>
                </a:moveTo>
                <a:lnTo>
                  <a:pt x="1301789" y="0"/>
                </a:lnTo>
                <a:lnTo>
                  <a:pt x="1301789" y="1152374"/>
                </a:lnTo>
                <a:lnTo>
                  <a:pt x="0" y="1152374"/>
                </a:lnTo>
                <a:lnTo>
                  <a:pt x="0" y="0"/>
                </a:lnTo>
                <a:close/>
              </a:path>
            </a:pathLst>
          </a:custGeom>
          <a:blipFill>
            <a:blip r:embed="rId4">
              <a:extLst>
                <a:ext uri="{96DAC541-7B7A-43D3-8B79-37D633B846F1}">
                  <asvg:svgBlip xmlns:asvg="http://schemas.microsoft.com/office/drawing/2016/SVG/main" r:embed="rId5"/>
                </a:ext>
              </a:extLst>
            </a:blip>
            <a:stretch>
              <a:fillRect l="0" t="0" r="-61751" b="0"/>
            </a:stretch>
          </a:blipFill>
        </p:spPr>
      </p:sp>
      <p:grpSp>
        <p:nvGrpSpPr>
          <p:cNvPr name="Group 14" id="14"/>
          <p:cNvGrpSpPr/>
          <p:nvPr/>
        </p:nvGrpSpPr>
        <p:grpSpPr>
          <a:xfrm rot="0">
            <a:off x="-1441217" y="-860402"/>
            <a:ext cx="2882434" cy="2882434"/>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sp>
        <p:sp>
          <p:nvSpPr>
            <p:cNvPr name="TextBox 16" id="16"/>
            <p:cNvSpPr txBox="true"/>
            <p:nvPr/>
          </p:nvSpPr>
          <p:spPr>
            <a:xfrm>
              <a:off x="76200" y="19050"/>
              <a:ext cx="660400" cy="717550"/>
            </a:xfrm>
            <a:prstGeom prst="rect">
              <a:avLst/>
            </a:prstGeom>
          </p:spPr>
          <p:txBody>
            <a:bodyPr anchor="ctr" rtlCol="false" tIns="50800" lIns="50800" bIns="50800" rIns="50800"/>
            <a:lstStyle/>
            <a:p>
              <a:pPr algn="ctr">
                <a:lnSpc>
                  <a:spcPts val="2399"/>
                </a:lnSpc>
              </a:pPr>
            </a:p>
          </p:txBody>
        </p:sp>
      </p:grpSp>
      <p:grpSp>
        <p:nvGrpSpPr>
          <p:cNvPr name="Group 17" id="17"/>
          <p:cNvGrpSpPr/>
          <p:nvPr/>
        </p:nvGrpSpPr>
        <p:grpSpPr>
          <a:xfrm rot="0">
            <a:off x="7702782" y="-3123713"/>
            <a:ext cx="2882434" cy="2882434"/>
            <a:chOff x="0" y="0"/>
            <a:chExt cx="812800" cy="812800"/>
          </a:xfrm>
        </p:grpSpPr>
        <p:sp>
          <p:nvSpPr>
            <p:cNvPr name="Freeform 18" id="1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sp>
        <p:sp>
          <p:nvSpPr>
            <p:cNvPr name="TextBox 19" id="19"/>
            <p:cNvSpPr txBox="true"/>
            <p:nvPr/>
          </p:nvSpPr>
          <p:spPr>
            <a:xfrm>
              <a:off x="76200" y="19050"/>
              <a:ext cx="660400" cy="717550"/>
            </a:xfrm>
            <a:prstGeom prst="rect">
              <a:avLst/>
            </a:prstGeom>
          </p:spPr>
          <p:txBody>
            <a:bodyPr anchor="ctr" rtlCol="false" tIns="50800" lIns="50800" bIns="50800" rIns="50800"/>
            <a:lstStyle/>
            <a:p>
              <a:pPr algn="ctr">
                <a:lnSpc>
                  <a:spcPts val="2399"/>
                </a:lnSpc>
              </a:pPr>
            </a:p>
          </p:txBody>
        </p:sp>
      </p:grpSp>
      <p:sp>
        <p:nvSpPr>
          <p:cNvPr name="TextBox 20" id="20"/>
          <p:cNvSpPr txBox="true"/>
          <p:nvPr/>
        </p:nvSpPr>
        <p:spPr>
          <a:xfrm rot="0">
            <a:off x="1101443" y="3096728"/>
            <a:ext cx="14626493" cy="2628875"/>
          </a:xfrm>
          <a:prstGeom prst="rect">
            <a:avLst/>
          </a:prstGeom>
        </p:spPr>
        <p:txBody>
          <a:bodyPr anchor="t" rtlCol="false" tIns="0" lIns="0" bIns="0" rIns="0">
            <a:spAutoFit/>
          </a:bodyPr>
          <a:lstStyle/>
          <a:p>
            <a:pPr algn="l">
              <a:lnSpc>
                <a:spcPts val="9900"/>
              </a:lnSpc>
            </a:pPr>
            <a:r>
              <a:rPr lang="en-US" sz="9000" b="true">
                <a:solidFill>
                  <a:srgbClr val="FFFFFF"/>
                </a:solidFill>
                <a:latin typeface="Poppins Ultra-Bold"/>
                <a:ea typeface="Poppins Ultra-Bold"/>
                <a:cs typeface="Poppins Ultra-Bold"/>
                <a:sym typeface="Poppins Ultra-Bold"/>
              </a:rPr>
              <a:t>TOUR OPERATOR VS GROUP LEADER</a:t>
            </a:r>
          </a:p>
        </p:txBody>
      </p:sp>
      <p:sp>
        <p:nvSpPr>
          <p:cNvPr name="TextBox 21" id="21"/>
          <p:cNvSpPr txBox="true"/>
          <p:nvPr/>
        </p:nvSpPr>
        <p:spPr>
          <a:xfrm rot="0">
            <a:off x="1266169" y="5834709"/>
            <a:ext cx="4665924" cy="657184"/>
          </a:xfrm>
          <a:prstGeom prst="rect">
            <a:avLst/>
          </a:prstGeom>
        </p:spPr>
        <p:txBody>
          <a:bodyPr anchor="t" rtlCol="false" tIns="0" lIns="0" bIns="0" rIns="0">
            <a:spAutoFit/>
          </a:bodyPr>
          <a:lstStyle/>
          <a:p>
            <a:pPr algn="l">
              <a:lnSpc>
                <a:spcPts val="4892"/>
              </a:lnSpc>
            </a:pPr>
            <a:r>
              <a:rPr lang="en-US" sz="4077" b="true">
                <a:solidFill>
                  <a:srgbClr val="5271FF"/>
                </a:solidFill>
                <a:latin typeface="Poppins Bold"/>
                <a:ea typeface="Poppins Bold"/>
                <a:cs typeface="Poppins Bold"/>
                <a:sym typeface="Poppins Bold"/>
              </a:rPr>
              <a:t>TOUR OPERATORS</a:t>
            </a:r>
          </a:p>
        </p:txBody>
      </p:sp>
      <p:sp>
        <p:nvSpPr>
          <p:cNvPr name="TextBox 22" id="22"/>
          <p:cNvSpPr txBox="true"/>
          <p:nvPr/>
        </p:nvSpPr>
        <p:spPr>
          <a:xfrm rot="0">
            <a:off x="10085950" y="5834709"/>
            <a:ext cx="6472270" cy="657184"/>
          </a:xfrm>
          <a:prstGeom prst="rect">
            <a:avLst/>
          </a:prstGeom>
        </p:spPr>
        <p:txBody>
          <a:bodyPr anchor="t" rtlCol="false" tIns="0" lIns="0" bIns="0" rIns="0">
            <a:spAutoFit/>
          </a:bodyPr>
          <a:lstStyle/>
          <a:p>
            <a:pPr algn="l">
              <a:lnSpc>
                <a:spcPts val="4892"/>
              </a:lnSpc>
            </a:pPr>
            <a:r>
              <a:rPr lang="en-US" sz="4077" b="true">
                <a:solidFill>
                  <a:srgbClr val="5271FF"/>
                </a:solidFill>
                <a:latin typeface="Poppins Bold"/>
                <a:ea typeface="Poppins Bold"/>
                <a:cs typeface="Poppins Bold"/>
                <a:sym typeface="Poppins Bold"/>
              </a:rPr>
              <a:t>GROUP LEADER</a:t>
            </a:r>
          </a:p>
        </p:txBody>
      </p:sp>
      <p:sp>
        <p:nvSpPr>
          <p:cNvPr name="TextBox 23" id="23"/>
          <p:cNvSpPr txBox="true"/>
          <p:nvPr/>
        </p:nvSpPr>
        <p:spPr>
          <a:xfrm rot="0">
            <a:off x="1266169" y="6730018"/>
            <a:ext cx="7633014" cy="3817152"/>
          </a:xfrm>
          <a:prstGeom prst="rect">
            <a:avLst/>
          </a:prstGeom>
        </p:spPr>
        <p:txBody>
          <a:bodyPr anchor="t" rtlCol="false" tIns="0" lIns="0" bIns="0" rIns="0">
            <a:spAutoFit/>
          </a:bodyPr>
          <a:lstStyle/>
          <a:p>
            <a:pPr algn="l">
              <a:lnSpc>
                <a:spcPts val="4326"/>
              </a:lnSpc>
            </a:pPr>
            <a:r>
              <a:rPr lang="en-US" sz="3090">
                <a:solidFill>
                  <a:srgbClr val="5271FF"/>
                </a:solidFill>
                <a:latin typeface="Poppins"/>
                <a:ea typeface="Poppins"/>
                <a:cs typeface="Poppins"/>
                <a:sym typeface="Poppins"/>
              </a:rPr>
              <a:t> A Tour Operator may or may not have a fleet of motorcoaches.  Offers full planning services and a variety of itineraries</a:t>
            </a:r>
          </a:p>
          <a:p>
            <a:pPr algn="l" marL="667136" indent="-333568" lvl="1">
              <a:lnSpc>
                <a:spcPts val="4326"/>
              </a:lnSpc>
              <a:buFont typeface="Arial"/>
              <a:buChar char="•"/>
            </a:pPr>
            <a:r>
              <a:rPr lang="en-US" sz="3090">
                <a:solidFill>
                  <a:srgbClr val="5271FF"/>
                </a:solidFill>
                <a:latin typeface="Poppins"/>
                <a:ea typeface="Poppins"/>
                <a:cs typeface="Poppins"/>
                <a:sym typeface="Poppins"/>
              </a:rPr>
              <a:t>Retail on website</a:t>
            </a:r>
          </a:p>
          <a:p>
            <a:pPr algn="l" marL="667136" indent="-333568" lvl="1">
              <a:lnSpc>
                <a:spcPts val="4326"/>
              </a:lnSpc>
              <a:buFont typeface="Arial"/>
              <a:buChar char="•"/>
            </a:pPr>
            <a:r>
              <a:rPr lang="en-US" sz="3090">
                <a:solidFill>
                  <a:srgbClr val="5271FF"/>
                </a:solidFill>
                <a:latin typeface="Poppins"/>
                <a:ea typeface="Poppins"/>
                <a:cs typeface="Poppins"/>
                <a:sym typeface="Poppins"/>
              </a:rPr>
              <a:t>Customized tours for group leaders</a:t>
            </a:r>
          </a:p>
          <a:p>
            <a:pPr algn="l">
              <a:lnSpc>
                <a:spcPts val="4326"/>
              </a:lnSpc>
              <a:spcBef>
                <a:spcPct val="0"/>
              </a:spcBef>
            </a:pPr>
            <a:r>
              <a:rPr lang="en-US" sz="3090">
                <a:solidFill>
                  <a:srgbClr val="5271FF"/>
                </a:solidFill>
                <a:latin typeface="Poppins"/>
                <a:ea typeface="Poppins"/>
                <a:cs typeface="Poppins"/>
                <a:sym typeface="Poppins"/>
              </a:rPr>
              <a:t> </a:t>
            </a:r>
          </a:p>
        </p:txBody>
      </p:sp>
      <p:sp>
        <p:nvSpPr>
          <p:cNvPr name="TextBox 24" id="24"/>
          <p:cNvSpPr txBox="true"/>
          <p:nvPr/>
        </p:nvSpPr>
        <p:spPr>
          <a:xfrm rot="0">
            <a:off x="10085950" y="6730018"/>
            <a:ext cx="8202050" cy="3817152"/>
          </a:xfrm>
          <a:prstGeom prst="rect">
            <a:avLst/>
          </a:prstGeom>
        </p:spPr>
        <p:txBody>
          <a:bodyPr anchor="t" rtlCol="false" tIns="0" lIns="0" bIns="0" rIns="0">
            <a:spAutoFit/>
          </a:bodyPr>
          <a:lstStyle/>
          <a:p>
            <a:pPr algn="l">
              <a:lnSpc>
                <a:spcPts val="4326"/>
              </a:lnSpc>
            </a:pPr>
            <a:r>
              <a:rPr lang="en-US" sz="3090">
                <a:solidFill>
                  <a:srgbClr val="5271FF"/>
                </a:solidFill>
                <a:latin typeface="Poppins"/>
                <a:ea typeface="Poppins"/>
                <a:cs typeface="Poppins"/>
                <a:sym typeface="Poppins"/>
              </a:rPr>
              <a:t> A group leader can be you, your neighbor, or anyone who has decided to get 10 or more people together for a day event or an extended tours</a:t>
            </a:r>
          </a:p>
          <a:p>
            <a:pPr algn="l" marL="667136" indent="-333568" lvl="1">
              <a:lnSpc>
                <a:spcPts val="4326"/>
              </a:lnSpc>
              <a:buFont typeface="Arial"/>
              <a:buChar char="•"/>
            </a:pPr>
            <a:r>
              <a:rPr lang="en-US" sz="3090">
                <a:solidFill>
                  <a:srgbClr val="5271FF"/>
                </a:solidFill>
                <a:latin typeface="Poppins"/>
                <a:ea typeface="Poppins"/>
                <a:cs typeface="Poppins"/>
                <a:sym typeface="Poppins"/>
              </a:rPr>
              <a:t> May do all the leg work or could work with a tour operator.</a:t>
            </a:r>
          </a:p>
          <a:p>
            <a:pPr algn="l">
              <a:lnSpc>
                <a:spcPts val="4326"/>
              </a:lnSpc>
              <a:spcBef>
                <a:spcPct val="0"/>
              </a:spcBef>
            </a:pP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15444" t="0" r="-15444" b="0"/>
            </a:stretch>
          </a:blipFill>
        </p:spPr>
      </p:sp>
      <p:grpSp>
        <p:nvGrpSpPr>
          <p:cNvPr name="Group 3" id="3"/>
          <p:cNvGrpSpPr/>
          <p:nvPr/>
        </p:nvGrpSpPr>
        <p:grpSpPr>
          <a:xfrm rot="0">
            <a:off x="4893084" y="836465"/>
            <a:ext cx="13939271" cy="8229600"/>
            <a:chOff x="0" y="0"/>
            <a:chExt cx="3671248" cy="2167467"/>
          </a:xfrm>
        </p:grpSpPr>
        <p:sp>
          <p:nvSpPr>
            <p:cNvPr name="Freeform 4" id="4"/>
            <p:cNvSpPr/>
            <p:nvPr/>
          </p:nvSpPr>
          <p:spPr>
            <a:xfrm flipH="false" flipV="false" rot="0">
              <a:off x="0" y="0"/>
              <a:ext cx="3671248" cy="2167467"/>
            </a:xfrm>
            <a:custGeom>
              <a:avLst/>
              <a:gdLst/>
              <a:ahLst/>
              <a:cxnLst/>
              <a:rect r="r" b="b" t="t" l="l"/>
              <a:pathLst>
                <a:path h="2167467" w="3671248">
                  <a:moveTo>
                    <a:pt x="33324" y="0"/>
                  </a:moveTo>
                  <a:lnTo>
                    <a:pt x="3637924" y="0"/>
                  </a:lnTo>
                  <a:cubicBezTo>
                    <a:pt x="3656329" y="0"/>
                    <a:pt x="3671248" y="14920"/>
                    <a:pt x="3671248" y="33324"/>
                  </a:cubicBezTo>
                  <a:lnTo>
                    <a:pt x="3671248" y="2134143"/>
                  </a:lnTo>
                  <a:cubicBezTo>
                    <a:pt x="3671248" y="2142981"/>
                    <a:pt x="3667737" y="2151457"/>
                    <a:pt x="3661488" y="2157706"/>
                  </a:cubicBezTo>
                  <a:cubicBezTo>
                    <a:pt x="3655239" y="2163956"/>
                    <a:pt x="3646762" y="2167467"/>
                    <a:pt x="3637924" y="2167467"/>
                  </a:cubicBezTo>
                  <a:lnTo>
                    <a:pt x="33324" y="2167467"/>
                  </a:lnTo>
                  <a:cubicBezTo>
                    <a:pt x="24486" y="2167467"/>
                    <a:pt x="16010" y="2163956"/>
                    <a:pt x="9760" y="2157706"/>
                  </a:cubicBezTo>
                  <a:cubicBezTo>
                    <a:pt x="3511" y="2151457"/>
                    <a:pt x="0" y="2142981"/>
                    <a:pt x="0" y="2134143"/>
                  </a:cubicBezTo>
                  <a:lnTo>
                    <a:pt x="0" y="33324"/>
                  </a:lnTo>
                  <a:cubicBezTo>
                    <a:pt x="0" y="24486"/>
                    <a:pt x="3511" y="16010"/>
                    <a:pt x="9760" y="9760"/>
                  </a:cubicBezTo>
                  <a:cubicBezTo>
                    <a:pt x="16010" y="3511"/>
                    <a:pt x="24486" y="0"/>
                    <a:pt x="33324" y="0"/>
                  </a:cubicBezTo>
                  <a:close/>
                </a:path>
              </a:pathLst>
            </a:custGeom>
            <a:solidFill>
              <a:srgbClr val="5271FF"/>
            </a:solidFill>
            <a:ln cap="rnd">
              <a:noFill/>
              <a:prstDash val="solid"/>
              <a:round/>
            </a:ln>
          </p:spPr>
        </p:sp>
        <p:sp>
          <p:nvSpPr>
            <p:cNvPr name="TextBox 5" id="5"/>
            <p:cNvSpPr txBox="true"/>
            <p:nvPr/>
          </p:nvSpPr>
          <p:spPr>
            <a:xfrm>
              <a:off x="0" y="-38100"/>
              <a:ext cx="3671248" cy="2205567"/>
            </a:xfrm>
            <a:prstGeom prst="rect">
              <a:avLst/>
            </a:prstGeom>
          </p:spPr>
          <p:txBody>
            <a:bodyPr anchor="ctr" rtlCol="false" tIns="50800" lIns="50800" bIns="50800" rIns="50800"/>
            <a:lstStyle/>
            <a:p>
              <a:pPr algn="ctr">
                <a:lnSpc>
                  <a:spcPts val="2659"/>
                </a:lnSpc>
              </a:pPr>
            </a:p>
          </p:txBody>
        </p:sp>
      </p:grpSp>
      <p:grpSp>
        <p:nvGrpSpPr>
          <p:cNvPr name="Group 6" id="6"/>
          <p:cNvGrpSpPr>
            <a:grpSpLocks noChangeAspect="true"/>
          </p:cNvGrpSpPr>
          <p:nvPr/>
        </p:nvGrpSpPr>
        <p:grpSpPr>
          <a:xfrm rot="0">
            <a:off x="1028700" y="2181074"/>
            <a:ext cx="6181247" cy="6383992"/>
            <a:chOff x="0" y="0"/>
            <a:chExt cx="6350000" cy="6558280"/>
          </a:xfrm>
        </p:grpSpPr>
        <p:sp>
          <p:nvSpPr>
            <p:cNvPr name="Freeform 7" id="7"/>
            <p:cNvSpPr/>
            <p:nvPr/>
          </p:nvSpPr>
          <p:spPr>
            <a:xfrm flipH="false" flipV="false" rot="0">
              <a:off x="74930" y="74930"/>
              <a:ext cx="6200140" cy="6408420"/>
            </a:xfrm>
            <a:custGeom>
              <a:avLst/>
              <a:gdLst/>
              <a:ahLst/>
              <a:cxnLst/>
              <a:rect r="r" b="b" t="t" l="l"/>
              <a:pathLst>
                <a:path h="6408420" w="620014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3"/>
              <a:stretch>
                <a:fillRect l="0" t="-26799" r="0" b="-26799"/>
              </a:stretch>
            </a:blipFill>
          </p:spPr>
        </p:sp>
        <p:sp>
          <p:nvSpPr>
            <p:cNvPr name="Freeform 8" id="8"/>
            <p:cNvSpPr/>
            <p:nvPr/>
          </p:nvSpPr>
          <p:spPr>
            <a:xfrm flipH="false" flipV="false" rot="0">
              <a:off x="0" y="0"/>
              <a:ext cx="6350000" cy="6558280"/>
            </a:xfrm>
            <a:custGeom>
              <a:avLst/>
              <a:gdLst/>
              <a:ahLst/>
              <a:cxnLst/>
              <a:rect r="r" b="b" t="t" l="l"/>
              <a:pathLst>
                <a:path h="6558280" w="635000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004AAD"/>
            </a:solidFill>
          </p:spPr>
        </p:sp>
      </p:grpSp>
      <p:sp>
        <p:nvSpPr>
          <p:cNvPr name="Freeform 9" id="9"/>
          <p:cNvSpPr/>
          <p:nvPr/>
        </p:nvSpPr>
        <p:spPr>
          <a:xfrm flipH="false" flipV="false" rot="0">
            <a:off x="15153634" y="1028700"/>
            <a:ext cx="2105666" cy="1152374"/>
          </a:xfrm>
          <a:custGeom>
            <a:avLst/>
            <a:gdLst/>
            <a:ahLst/>
            <a:cxnLst/>
            <a:rect r="r" b="b" t="t" l="l"/>
            <a:pathLst>
              <a:path h="1152374" w="2105666">
                <a:moveTo>
                  <a:pt x="0" y="0"/>
                </a:moveTo>
                <a:lnTo>
                  <a:pt x="2105666" y="0"/>
                </a:lnTo>
                <a:lnTo>
                  <a:pt x="2105666" y="1152374"/>
                </a:lnTo>
                <a:lnTo>
                  <a:pt x="0" y="115237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0" id="10"/>
          <p:cNvGrpSpPr/>
          <p:nvPr/>
        </p:nvGrpSpPr>
        <p:grpSpPr>
          <a:xfrm rot="0">
            <a:off x="8795588" y="-1989626"/>
            <a:ext cx="2882434" cy="2882434"/>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sp>
        <p:sp>
          <p:nvSpPr>
            <p:cNvPr name="TextBox 12" id="12"/>
            <p:cNvSpPr txBox="true"/>
            <p:nvPr/>
          </p:nvSpPr>
          <p:spPr>
            <a:xfrm>
              <a:off x="76200" y="19050"/>
              <a:ext cx="660400" cy="717550"/>
            </a:xfrm>
            <a:prstGeom prst="rect">
              <a:avLst/>
            </a:prstGeom>
          </p:spPr>
          <p:txBody>
            <a:bodyPr anchor="ctr" rtlCol="false" tIns="50800" lIns="50800" bIns="50800" rIns="50800"/>
            <a:lstStyle/>
            <a:p>
              <a:pPr algn="ctr">
                <a:lnSpc>
                  <a:spcPts val="2399"/>
                </a:lnSpc>
              </a:pPr>
            </a:p>
          </p:txBody>
        </p:sp>
      </p:grpSp>
      <p:grpSp>
        <p:nvGrpSpPr>
          <p:cNvPr name="Group 13" id="13"/>
          <p:cNvGrpSpPr/>
          <p:nvPr/>
        </p:nvGrpSpPr>
        <p:grpSpPr>
          <a:xfrm rot="0">
            <a:off x="10236805" y="2899369"/>
            <a:ext cx="13423760" cy="645865"/>
            <a:chOff x="0" y="0"/>
            <a:chExt cx="17898347" cy="861154"/>
          </a:xfrm>
        </p:grpSpPr>
        <p:grpSp>
          <p:nvGrpSpPr>
            <p:cNvPr name="Group 14" id="14"/>
            <p:cNvGrpSpPr/>
            <p:nvPr/>
          </p:nvGrpSpPr>
          <p:grpSpPr>
            <a:xfrm rot="0">
              <a:off x="0" y="0"/>
              <a:ext cx="17898347" cy="861154"/>
              <a:chOff x="0" y="0"/>
              <a:chExt cx="3535476" cy="170104"/>
            </a:xfrm>
          </p:grpSpPr>
          <p:sp>
            <p:nvSpPr>
              <p:cNvPr name="Freeform 15" id="15"/>
              <p:cNvSpPr/>
              <p:nvPr/>
            </p:nvSpPr>
            <p:spPr>
              <a:xfrm flipH="false" flipV="false" rot="0">
                <a:off x="0" y="0"/>
                <a:ext cx="3535476" cy="170104"/>
              </a:xfrm>
              <a:custGeom>
                <a:avLst/>
                <a:gdLst/>
                <a:ahLst/>
                <a:cxnLst/>
                <a:rect r="r" b="b" t="t" l="l"/>
                <a:pathLst>
                  <a:path h="170104" w="3535476">
                    <a:moveTo>
                      <a:pt x="34604" y="0"/>
                    </a:moveTo>
                    <a:lnTo>
                      <a:pt x="3500872" y="0"/>
                    </a:lnTo>
                    <a:cubicBezTo>
                      <a:pt x="3519983" y="0"/>
                      <a:pt x="3535476" y="15493"/>
                      <a:pt x="3535476" y="34604"/>
                    </a:cubicBezTo>
                    <a:lnTo>
                      <a:pt x="3535476" y="135500"/>
                    </a:lnTo>
                    <a:cubicBezTo>
                      <a:pt x="3535476" y="144678"/>
                      <a:pt x="3531830" y="153480"/>
                      <a:pt x="3525341" y="159969"/>
                    </a:cubicBezTo>
                    <a:cubicBezTo>
                      <a:pt x="3518851" y="166459"/>
                      <a:pt x="3510050" y="170104"/>
                      <a:pt x="3500872" y="170104"/>
                    </a:cubicBezTo>
                    <a:lnTo>
                      <a:pt x="34604" y="170104"/>
                    </a:lnTo>
                    <a:cubicBezTo>
                      <a:pt x="15493" y="170104"/>
                      <a:pt x="0" y="154612"/>
                      <a:pt x="0" y="135500"/>
                    </a:cubicBezTo>
                    <a:lnTo>
                      <a:pt x="0" y="34604"/>
                    </a:lnTo>
                    <a:cubicBezTo>
                      <a:pt x="0" y="15493"/>
                      <a:pt x="15493" y="0"/>
                      <a:pt x="34604" y="0"/>
                    </a:cubicBezTo>
                    <a:close/>
                  </a:path>
                </a:pathLst>
              </a:custGeom>
              <a:solidFill>
                <a:srgbClr val="FFFFFF"/>
              </a:solidFill>
              <a:ln cap="rnd">
                <a:noFill/>
                <a:prstDash val="solid"/>
                <a:round/>
              </a:ln>
            </p:spPr>
          </p:sp>
          <p:sp>
            <p:nvSpPr>
              <p:cNvPr name="TextBox 16" id="16"/>
              <p:cNvSpPr txBox="true"/>
              <p:nvPr/>
            </p:nvSpPr>
            <p:spPr>
              <a:xfrm>
                <a:off x="0" y="-38100"/>
                <a:ext cx="3535476" cy="208204"/>
              </a:xfrm>
              <a:prstGeom prst="rect">
                <a:avLst/>
              </a:prstGeom>
            </p:spPr>
            <p:txBody>
              <a:bodyPr anchor="ctr" rtlCol="false" tIns="50800" lIns="50800" bIns="50800" rIns="50800"/>
              <a:lstStyle/>
              <a:p>
                <a:pPr algn="ctr">
                  <a:lnSpc>
                    <a:spcPts val="2659"/>
                  </a:lnSpc>
                </a:pPr>
              </a:p>
            </p:txBody>
          </p:sp>
        </p:grpSp>
        <p:sp>
          <p:nvSpPr>
            <p:cNvPr name="TextBox 17" id="17"/>
            <p:cNvSpPr txBox="true"/>
            <p:nvPr/>
          </p:nvSpPr>
          <p:spPr>
            <a:xfrm rot="0">
              <a:off x="512227" y="32985"/>
              <a:ext cx="8910098" cy="813828"/>
            </a:xfrm>
            <a:prstGeom prst="rect">
              <a:avLst/>
            </a:prstGeom>
          </p:spPr>
          <p:txBody>
            <a:bodyPr anchor="t" rtlCol="false" tIns="0" lIns="0" bIns="0" rIns="0">
              <a:spAutoFit/>
            </a:bodyPr>
            <a:lstStyle/>
            <a:p>
              <a:pPr algn="just">
                <a:lnSpc>
                  <a:spcPts val="4400"/>
                </a:lnSpc>
              </a:pPr>
              <a:r>
                <a:rPr lang="en-US" b="true" sz="4000">
                  <a:solidFill>
                    <a:srgbClr val="004AAD"/>
                  </a:solidFill>
                  <a:latin typeface="Poppins Bold"/>
                  <a:ea typeface="Poppins Bold"/>
                  <a:cs typeface="Poppins Bold"/>
                  <a:sym typeface="Poppins Bold"/>
                </a:rPr>
                <a:t>IDEA </a:t>
              </a:r>
            </a:p>
          </p:txBody>
        </p:sp>
      </p:grpSp>
      <p:grpSp>
        <p:nvGrpSpPr>
          <p:cNvPr name="Group 18" id="18"/>
          <p:cNvGrpSpPr/>
          <p:nvPr/>
        </p:nvGrpSpPr>
        <p:grpSpPr>
          <a:xfrm rot="0">
            <a:off x="10236805" y="3954810"/>
            <a:ext cx="13423760" cy="645865"/>
            <a:chOff x="0" y="0"/>
            <a:chExt cx="17898347" cy="861154"/>
          </a:xfrm>
        </p:grpSpPr>
        <p:grpSp>
          <p:nvGrpSpPr>
            <p:cNvPr name="Group 19" id="19"/>
            <p:cNvGrpSpPr/>
            <p:nvPr/>
          </p:nvGrpSpPr>
          <p:grpSpPr>
            <a:xfrm rot="0">
              <a:off x="0" y="0"/>
              <a:ext cx="17898347" cy="861154"/>
              <a:chOff x="0" y="0"/>
              <a:chExt cx="3535476" cy="170104"/>
            </a:xfrm>
          </p:grpSpPr>
          <p:sp>
            <p:nvSpPr>
              <p:cNvPr name="Freeform 20" id="20"/>
              <p:cNvSpPr/>
              <p:nvPr/>
            </p:nvSpPr>
            <p:spPr>
              <a:xfrm flipH="false" flipV="false" rot="0">
                <a:off x="0" y="0"/>
                <a:ext cx="3535476" cy="170104"/>
              </a:xfrm>
              <a:custGeom>
                <a:avLst/>
                <a:gdLst/>
                <a:ahLst/>
                <a:cxnLst/>
                <a:rect r="r" b="b" t="t" l="l"/>
                <a:pathLst>
                  <a:path h="170104" w="3535476">
                    <a:moveTo>
                      <a:pt x="34604" y="0"/>
                    </a:moveTo>
                    <a:lnTo>
                      <a:pt x="3500872" y="0"/>
                    </a:lnTo>
                    <a:cubicBezTo>
                      <a:pt x="3519983" y="0"/>
                      <a:pt x="3535476" y="15493"/>
                      <a:pt x="3535476" y="34604"/>
                    </a:cubicBezTo>
                    <a:lnTo>
                      <a:pt x="3535476" y="135500"/>
                    </a:lnTo>
                    <a:cubicBezTo>
                      <a:pt x="3535476" y="144678"/>
                      <a:pt x="3531830" y="153480"/>
                      <a:pt x="3525341" y="159969"/>
                    </a:cubicBezTo>
                    <a:cubicBezTo>
                      <a:pt x="3518851" y="166459"/>
                      <a:pt x="3510050" y="170104"/>
                      <a:pt x="3500872" y="170104"/>
                    </a:cubicBezTo>
                    <a:lnTo>
                      <a:pt x="34604" y="170104"/>
                    </a:lnTo>
                    <a:cubicBezTo>
                      <a:pt x="15493" y="170104"/>
                      <a:pt x="0" y="154612"/>
                      <a:pt x="0" y="135500"/>
                    </a:cubicBezTo>
                    <a:lnTo>
                      <a:pt x="0" y="34604"/>
                    </a:lnTo>
                    <a:cubicBezTo>
                      <a:pt x="0" y="15493"/>
                      <a:pt x="15493" y="0"/>
                      <a:pt x="34604" y="0"/>
                    </a:cubicBezTo>
                    <a:close/>
                  </a:path>
                </a:pathLst>
              </a:custGeom>
              <a:solidFill>
                <a:srgbClr val="FFFFFF"/>
              </a:solidFill>
              <a:ln cap="rnd">
                <a:noFill/>
                <a:prstDash val="solid"/>
                <a:round/>
              </a:ln>
            </p:spPr>
          </p:sp>
          <p:sp>
            <p:nvSpPr>
              <p:cNvPr name="TextBox 21" id="21"/>
              <p:cNvSpPr txBox="true"/>
              <p:nvPr/>
            </p:nvSpPr>
            <p:spPr>
              <a:xfrm>
                <a:off x="0" y="-38100"/>
                <a:ext cx="3535476" cy="208204"/>
              </a:xfrm>
              <a:prstGeom prst="rect">
                <a:avLst/>
              </a:prstGeom>
            </p:spPr>
            <p:txBody>
              <a:bodyPr anchor="ctr" rtlCol="false" tIns="50800" lIns="50800" bIns="50800" rIns="50800"/>
              <a:lstStyle/>
              <a:p>
                <a:pPr algn="ctr">
                  <a:lnSpc>
                    <a:spcPts val="2659"/>
                  </a:lnSpc>
                </a:pPr>
              </a:p>
            </p:txBody>
          </p:sp>
        </p:grpSp>
        <p:sp>
          <p:nvSpPr>
            <p:cNvPr name="TextBox 22" id="22"/>
            <p:cNvSpPr txBox="true"/>
            <p:nvPr/>
          </p:nvSpPr>
          <p:spPr>
            <a:xfrm rot="0">
              <a:off x="512227" y="47326"/>
              <a:ext cx="8910098" cy="813828"/>
            </a:xfrm>
            <a:prstGeom prst="rect">
              <a:avLst/>
            </a:prstGeom>
          </p:spPr>
          <p:txBody>
            <a:bodyPr anchor="t" rtlCol="false" tIns="0" lIns="0" bIns="0" rIns="0">
              <a:spAutoFit/>
            </a:bodyPr>
            <a:lstStyle/>
            <a:p>
              <a:pPr algn="just">
                <a:lnSpc>
                  <a:spcPts val="4400"/>
                </a:lnSpc>
              </a:pPr>
              <a:r>
                <a:rPr lang="en-US" b="true" sz="4000">
                  <a:solidFill>
                    <a:srgbClr val="004AAD"/>
                  </a:solidFill>
                  <a:latin typeface="Poppins Ultra-Bold"/>
                  <a:ea typeface="Poppins Ultra-Bold"/>
                  <a:cs typeface="Poppins Ultra-Bold"/>
                  <a:sym typeface="Poppins Ultra-Bold"/>
                </a:rPr>
                <a:t>RESEARCH</a:t>
              </a:r>
            </a:p>
          </p:txBody>
        </p:sp>
      </p:grpSp>
      <p:grpSp>
        <p:nvGrpSpPr>
          <p:cNvPr name="Group 23" id="23"/>
          <p:cNvGrpSpPr/>
          <p:nvPr/>
        </p:nvGrpSpPr>
        <p:grpSpPr>
          <a:xfrm rot="0">
            <a:off x="10236805" y="5010250"/>
            <a:ext cx="13423760" cy="645865"/>
            <a:chOff x="0" y="0"/>
            <a:chExt cx="17898347" cy="861154"/>
          </a:xfrm>
        </p:grpSpPr>
        <p:grpSp>
          <p:nvGrpSpPr>
            <p:cNvPr name="Group 24" id="24"/>
            <p:cNvGrpSpPr/>
            <p:nvPr/>
          </p:nvGrpSpPr>
          <p:grpSpPr>
            <a:xfrm rot="0">
              <a:off x="0" y="0"/>
              <a:ext cx="17898347" cy="861154"/>
              <a:chOff x="0" y="0"/>
              <a:chExt cx="3535476" cy="170104"/>
            </a:xfrm>
          </p:grpSpPr>
          <p:sp>
            <p:nvSpPr>
              <p:cNvPr name="Freeform 25" id="25"/>
              <p:cNvSpPr/>
              <p:nvPr/>
            </p:nvSpPr>
            <p:spPr>
              <a:xfrm flipH="false" flipV="false" rot="0">
                <a:off x="0" y="0"/>
                <a:ext cx="3535476" cy="170104"/>
              </a:xfrm>
              <a:custGeom>
                <a:avLst/>
                <a:gdLst/>
                <a:ahLst/>
                <a:cxnLst/>
                <a:rect r="r" b="b" t="t" l="l"/>
                <a:pathLst>
                  <a:path h="170104" w="3535476">
                    <a:moveTo>
                      <a:pt x="34604" y="0"/>
                    </a:moveTo>
                    <a:lnTo>
                      <a:pt x="3500872" y="0"/>
                    </a:lnTo>
                    <a:cubicBezTo>
                      <a:pt x="3519983" y="0"/>
                      <a:pt x="3535476" y="15493"/>
                      <a:pt x="3535476" y="34604"/>
                    </a:cubicBezTo>
                    <a:lnTo>
                      <a:pt x="3535476" y="135500"/>
                    </a:lnTo>
                    <a:cubicBezTo>
                      <a:pt x="3535476" y="144678"/>
                      <a:pt x="3531830" y="153480"/>
                      <a:pt x="3525341" y="159969"/>
                    </a:cubicBezTo>
                    <a:cubicBezTo>
                      <a:pt x="3518851" y="166459"/>
                      <a:pt x="3510050" y="170104"/>
                      <a:pt x="3500872" y="170104"/>
                    </a:cubicBezTo>
                    <a:lnTo>
                      <a:pt x="34604" y="170104"/>
                    </a:lnTo>
                    <a:cubicBezTo>
                      <a:pt x="15493" y="170104"/>
                      <a:pt x="0" y="154612"/>
                      <a:pt x="0" y="135500"/>
                    </a:cubicBezTo>
                    <a:lnTo>
                      <a:pt x="0" y="34604"/>
                    </a:lnTo>
                    <a:cubicBezTo>
                      <a:pt x="0" y="15493"/>
                      <a:pt x="15493" y="0"/>
                      <a:pt x="34604" y="0"/>
                    </a:cubicBezTo>
                    <a:close/>
                  </a:path>
                </a:pathLst>
              </a:custGeom>
              <a:solidFill>
                <a:srgbClr val="FFFFFF"/>
              </a:solidFill>
              <a:ln cap="rnd">
                <a:noFill/>
                <a:prstDash val="solid"/>
                <a:round/>
              </a:ln>
            </p:spPr>
          </p:sp>
          <p:sp>
            <p:nvSpPr>
              <p:cNvPr name="TextBox 26" id="26"/>
              <p:cNvSpPr txBox="true"/>
              <p:nvPr/>
            </p:nvSpPr>
            <p:spPr>
              <a:xfrm>
                <a:off x="0" y="-38100"/>
                <a:ext cx="3535476" cy="208204"/>
              </a:xfrm>
              <a:prstGeom prst="rect">
                <a:avLst/>
              </a:prstGeom>
            </p:spPr>
            <p:txBody>
              <a:bodyPr anchor="ctr" rtlCol="false" tIns="50800" lIns="50800" bIns="50800" rIns="50800"/>
              <a:lstStyle/>
              <a:p>
                <a:pPr algn="ctr">
                  <a:lnSpc>
                    <a:spcPts val="2659"/>
                  </a:lnSpc>
                </a:pPr>
              </a:p>
            </p:txBody>
          </p:sp>
        </p:grpSp>
        <p:sp>
          <p:nvSpPr>
            <p:cNvPr name="TextBox 27" id="27"/>
            <p:cNvSpPr txBox="true"/>
            <p:nvPr/>
          </p:nvSpPr>
          <p:spPr>
            <a:xfrm rot="0">
              <a:off x="512227" y="47326"/>
              <a:ext cx="8910098" cy="813828"/>
            </a:xfrm>
            <a:prstGeom prst="rect">
              <a:avLst/>
            </a:prstGeom>
          </p:spPr>
          <p:txBody>
            <a:bodyPr anchor="t" rtlCol="false" tIns="0" lIns="0" bIns="0" rIns="0">
              <a:spAutoFit/>
            </a:bodyPr>
            <a:lstStyle/>
            <a:p>
              <a:pPr algn="just">
                <a:lnSpc>
                  <a:spcPts val="4400"/>
                </a:lnSpc>
              </a:pPr>
              <a:r>
                <a:rPr lang="en-US" b="true" sz="4000">
                  <a:solidFill>
                    <a:srgbClr val="004AAD"/>
                  </a:solidFill>
                  <a:latin typeface="Poppins Ultra-Bold"/>
                  <a:ea typeface="Poppins Ultra-Bold"/>
                  <a:cs typeface="Poppins Ultra-Bold"/>
                  <a:sym typeface="Poppins Ultra-Bold"/>
                </a:rPr>
                <a:t>CREATE &amp; BOOK</a:t>
              </a:r>
            </a:p>
          </p:txBody>
        </p:sp>
      </p:grpSp>
      <p:grpSp>
        <p:nvGrpSpPr>
          <p:cNvPr name="Group 28" id="28"/>
          <p:cNvGrpSpPr/>
          <p:nvPr/>
        </p:nvGrpSpPr>
        <p:grpSpPr>
          <a:xfrm rot="0">
            <a:off x="10236805" y="6066304"/>
            <a:ext cx="13423760" cy="645865"/>
            <a:chOff x="0" y="0"/>
            <a:chExt cx="17898347" cy="861154"/>
          </a:xfrm>
        </p:grpSpPr>
        <p:grpSp>
          <p:nvGrpSpPr>
            <p:cNvPr name="Group 29" id="29"/>
            <p:cNvGrpSpPr/>
            <p:nvPr/>
          </p:nvGrpSpPr>
          <p:grpSpPr>
            <a:xfrm rot="0">
              <a:off x="0" y="0"/>
              <a:ext cx="17898347" cy="861154"/>
              <a:chOff x="0" y="0"/>
              <a:chExt cx="3535476" cy="170104"/>
            </a:xfrm>
          </p:grpSpPr>
          <p:sp>
            <p:nvSpPr>
              <p:cNvPr name="Freeform 30" id="30"/>
              <p:cNvSpPr/>
              <p:nvPr/>
            </p:nvSpPr>
            <p:spPr>
              <a:xfrm flipH="false" flipV="false" rot="0">
                <a:off x="0" y="0"/>
                <a:ext cx="3535476" cy="170104"/>
              </a:xfrm>
              <a:custGeom>
                <a:avLst/>
                <a:gdLst/>
                <a:ahLst/>
                <a:cxnLst/>
                <a:rect r="r" b="b" t="t" l="l"/>
                <a:pathLst>
                  <a:path h="170104" w="3535476">
                    <a:moveTo>
                      <a:pt x="34604" y="0"/>
                    </a:moveTo>
                    <a:lnTo>
                      <a:pt x="3500872" y="0"/>
                    </a:lnTo>
                    <a:cubicBezTo>
                      <a:pt x="3519983" y="0"/>
                      <a:pt x="3535476" y="15493"/>
                      <a:pt x="3535476" y="34604"/>
                    </a:cubicBezTo>
                    <a:lnTo>
                      <a:pt x="3535476" y="135500"/>
                    </a:lnTo>
                    <a:cubicBezTo>
                      <a:pt x="3535476" y="144678"/>
                      <a:pt x="3531830" y="153480"/>
                      <a:pt x="3525341" y="159969"/>
                    </a:cubicBezTo>
                    <a:cubicBezTo>
                      <a:pt x="3518851" y="166459"/>
                      <a:pt x="3510050" y="170104"/>
                      <a:pt x="3500872" y="170104"/>
                    </a:cubicBezTo>
                    <a:lnTo>
                      <a:pt x="34604" y="170104"/>
                    </a:lnTo>
                    <a:cubicBezTo>
                      <a:pt x="15493" y="170104"/>
                      <a:pt x="0" y="154612"/>
                      <a:pt x="0" y="135500"/>
                    </a:cubicBezTo>
                    <a:lnTo>
                      <a:pt x="0" y="34604"/>
                    </a:lnTo>
                    <a:cubicBezTo>
                      <a:pt x="0" y="15493"/>
                      <a:pt x="15493" y="0"/>
                      <a:pt x="34604" y="0"/>
                    </a:cubicBezTo>
                    <a:close/>
                  </a:path>
                </a:pathLst>
              </a:custGeom>
              <a:solidFill>
                <a:srgbClr val="FFFFFF"/>
              </a:solidFill>
              <a:ln cap="rnd">
                <a:noFill/>
                <a:prstDash val="solid"/>
                <a:round/>
              </a:ln>
            </p:spPr>
          </p:sp>
          <p:sp>
            <p:nvSpPr>
              <p:cNvPr name="TextBox 31" id="31"/>
              <p:cNvSpPr txBox="true"/>
              <p:nvPr/>
            </p:nvSpPr>
            <p:spPr>
              <a:xfrm>
                <a:off x="0" y="-38100"/>
                <a:ext cx="3535476" cy="208204"/>
              </a:xfrm>
              <a:prstGeom prst="rect">
                <a:avLst/>
              </a:prstGeom>
            </p:spPr>
            <p:txBody>
              <a:bodyPr anchor="ctr" rtlCol="false" tIns="50800" lIns="50800" bIns="50800" rIns="50800"/>
              <a:lstStyle/>
              <a:p>
                <a:pPr algn="ctr">
                  <a:lnSpc>
                    <a:spcPts val="2659"/>
                  </a:lnSpc>
                </a:pPr>
              </a:p>
            </p:txBody>
          </p:sp>
        </p:grpSp>
        <p:sp>
          <p:nvSpPr>
            <p:cNvPr name="TextBox 32" id="32"/>
            <p:cNvSpPr txBox="true"/>
            <p:nvPr/>
          </p:nvSpPr>
          <p:spPr>
            <a:xfrm rot="0">
              <a:off x="512227" y="47326"/>
              <a:ext cx="8910098" cy="813828"/>
            </a:xfrm>
            <a:prstGeom prst="rect">
              <a:avLst/>
            </a:prstGeom>
          </p:spPr>
          <p:txBody>
            <a:bodyPr anchor="t" rtlCol="false" tIns="0" lIns="0" bIns="0" rIns="0">
              <a:spAutoFit/>
            </a:bodyPr>
            <a:lstStyle/>
            <a:p>
              <a:pPr algn="just">
                <a:lnSpc>
                  <a:spcPts val="4400"/>
                </a:lnSpc>
              </a:pPr>
              <a:r>
                <a:rPr lang="en-US" b="true" sz="4000">
                  <a:solidFill>
                    <a:srgbClr val="004AAD"/>
                  </a:solidFill>
                  <a:latin typeface="Poppins Ultra-Bold"/>
                  <a:ea typeface="Poppins Ultra-Bold"/>
                  <a:cs typeface="Poppins Ultra-Bold"/>
                  <a:sym typeface="Poppins Ultra-Bold"/>
                </a:rPr>
                <a:t>MARKET/PROMOTE</a:t>
              </a:r>
            </a:p>
          </p:txBody>
        </p:sp>
      </p:grpSp>
      <p:grpSp>
        <p:nvGrpSpPr>
          <p:cNvPr name="Group 33" id="33"/>
          <p:cNvGrpSpPr/>
          <p:nvPr/>
        </p:nvGrpSpPr>
        <p:grpSpPr>
          <a:xfrm rot="0">
            <a:off x="10236805" y="7121744"/>
            <a:ext cx="13423760" cy="645865"/>
            <a:chOff x="0" y="0"/>
            <a:chExt cx="17898347" cy="861154"/>
          </a:xfrm>
        </p:grpSpPr>
        <p:grpSp>
          <p:nvGrpSpPr>
            <p:cNvPr name="Group 34" id="34"/>
            <p:cNvGrpSpPr/>
            <p:nvPr/>
          </p:nvGrpSpPr>
          <p:grpSpPr>
            <a:xfrm rot="0">
              <a:off x="0" y="0"/>
              <a:ext cx="17898347" cy="861154"/>
              <a:chOff x="0" y="0"/>
              <a:chExt cx="3535476" cy="170104"/>
            </a:xfrm>
          </p:grpSpPr>
          <p:sp>
            <p:nvSpPr>
              <p:cNvPr name="Freeform 35" id="35"/>
              <p:cNvSpPr/>
              <p:nvPr/>
            </p:nvSpPr>
            <p:spPr>
              <a:xfrm flipH="false" flipV="false" rot="0">
                <a:off x="0" y="0"/>
                <a:ext cx="3535476" cy="170104"/>
              </a:xfrm>
              <a:custGeom>
                <a:avLst/>
                <a:gdLst/>
                <a:ahLst/>
                <a:cxnLst/>
                <a:rect r="r" b="b" t="t" l="l"/>
                <a:pathLst>
                  <a:path h="170104" w="3535476">
                    <a:moveTo>
                      <a:pt x="34604" y="0"/>
                    </a:moveTo>
                    <a:lnTo>
                      <a:pt x="3500872" y="0"/>
                    </a:lnTo>
                    <a:cubicBezTo>
                      <a:pt x="3519983" y="0"/>
                      <a:pt x="3535476" y="15493"/>
                      <a:pt x="3535476" y="34604"/>
                    </a:cubicBezTo>
                    <a:lnTo>
                      <a:pt x="3535476" y="135500"/>
                    </a:lnTo>
                    <a:cubicBezTo>
                      <a:pt x="3535476" y="144678"/>
                      <a:pt x="3531830" y="153480"/>
                      <a:pt x="3525341" y="159969"/>
                    </a:cubicBezTo>
                    <a:cubicBezTo>
                      <a:pt x="3518851" y="166459"/>
                      <a:pt x="3510050" y="170104"/>
                      <a:pt x="3500872" y="170104"/>
                    </a:cubicBezTo>
                    <a:lnTo>
                      <a:pt x="34604" y="170104"/>
                    </a:lnTo>
                    <a:cubicBezTo>
                      <a:pt x="15493" y="170104"/>
                      <a:pt x="0" y="154612"/>
                      <a:pt x="0" y="135500"/>
                    </a:cubicBezTo>
                    <a:lnTo>
                      <a:pt x="0" y="34604"/>
                    </a:lnTo>
                    <a:cubicBezTo>
                      <a:pt x="0" y="15493"/>
                      <a:pt x="15493" y="0"/>
                      <a:pt x="34604" y="0"/>
                    </a:cubicBezTo>
                    <a:close/>
                  </a:path>
                </a:pathLst>
              </a:custGeom>
              <a:solidFill>
                <a:srgbClr val="FFFFFF"/>
              </a:solidFill>
              <a:ln cap="rnd">
                <a:noFill/>
                <a:prstDash val="solid"/>
                <a:round/>
              </a:ln>
            </p:spPr>
          </p:sp>
          <p:sp>
            <p:nvSpPr>
              <p:cNvPr name="TextBox 36" id="36"/>
              <p:cNvSpPr txBox="true"/>
              <p:nvPr/>
            </p:nvSpPr>
            <p:spPr>
              <a:xfrm>
                <a:off x="0" y="-38100"/>
                <a:ext cx="3535476" cy="208204"/>
              </a:xfrm>
              <a:prstGeom prst="rect">
                <a:avLst/>
              </a:prstGeom>
            </p:spPr>
            <p:txBody>
              <a:bodyPr anchor="ctr" rtlCol="false" tIns="50800" lIns="50800" bIns="50800" rIns="50800"/>
              <a:lstStyle/>
              <a:p>
                <a:pPr algn="ctr">
                  <a:lnSpc>
                    <a:spcPts val="2659"/>
                  </a:lnSpc>
                </a:pPr>
              </a:p>
            </p:txBody>
          </p:sp>
        </p:grpSp>
        <p:sp>
          <p:nvSpPr>
            <p:cNvPr name="TextBox 37" id="37"/>
            <p:cNvSpPr txBox="true"/>
            <p:nvPr/>
          </p:nvSpPr>
          <p:spPr>
            <a:xfrm rot="0">
              <a:off x="512227" y="47326"/>
              <a:ext cx="8910098" cy="813828"/>
            </a:xfrm>
            <a:prstGeom prst="rect">
              <a:avLst/>
            </a:prstGeom>
          </p:spPr>
          <p:txBody>
            <a:bodyPr anchor="t" rtlCol="false" tIns="0" lIns="0" bIns="0" rIns="0">
              <a:spAutoFit/>
            </a:bodyPr>
            <a:lstStyle/>
            <a:p>
              <a:pPr algn="just">
                <a:lnSpc>
                  <a:spcPts val="4400"/>
                </a:lnSpc>
              </a:pPr>
              <a:r>
                <a:rPr lang="en-US" b="true" sz="4000">
                  <a:solidFill>
                    <a:srgbClr val="004AAD"/>
                  </a:solidFill>
                  <a:latin typeface="Poppins Ultra-Bold"/>
                  <a:ea typeface="Poppins Ultra-Bold"/>
                  <a:cs typeface="Poppins Ultra-Bold"/>
                  <a:sym typeface="Poppins Ultra-Bold"/>
                </a:rPr>
                <a:t>SELL</a:t>
              </a:r>
            </a:p>
          </p:txBody>
        </p:sp>
      </p:grpSp>
      <p:grpSp>
        <p:nvGrpSpPr>
          <p:cNvPr name="Group 38" id="38"/>
          <p:cNvGrpSpPr/>
          <p:nvPr/>
        </p:nvGrpSpPr>
        <p:grpSpPr>
          <a:xfrm rot="0">
            <a:off x="-1460750" y="61837"/>
            <a:ext cx="15541742" cy="1543050"/>
            <a:chOff x="0" y="0"/>
            <a:chExt cx="4093298" cy="406400"/>
          </a:xfrm>
        </p:grpSpPr>
        <p:sp>
          <p:nvSpPr>
            <p:cNvPr name="Freeform 39" id="39"/>
            <p:cNvSpPr/>
            <p:nvPr/>
          </p:nvSpPr>
          <p:spPr>
            <a:xfrm flipH="false" flipV="false" rot="0">
              <a:off x="0" y="0"/>
              <a:ext cx="4093298" cy="406400"/>
            </a:xfrm>
            <a:custGeom>
              <a:avLst/>
              <a:gdLst/>
              <a:ahLst/>
              <a:cxnLst/>
              <a:rect r="r" b="b" t="t" l="l"/>
              <a:pathLst>
                <a:path h="406400" w="4093298">
                  <a:moveTo>
                    <a:pt x="29888" y="0"/>
                  </a:moveTo>
                  <a:lnTo>
                    <a:pt x="4063410" y="0"/>
                  </a:lnTo>
                  <a:cubicBezTo>
                    <a:pt x="4079917" y="0"/>
                    <a:pt x="4093298" y="13381"/>
                    <a:pt x="4093298" y="29888"/>
                  </a:cubicBezTo>
                  <a:lnTo>
                    <a:pt x="4093298" y="376512"/>
                  </a:lnTo>
                  <a:cubicBezTo>
                    <a:pt x="4093298" y="393019"/>
                    <a:pt x="4079917" y="406400"/>
                    <a:pt x="4063410" y="406400"/>
                  </a:cubicBezTo>
                  <a:lnTo>
                    <a:pt x="29888" y="406400"/>
                  </a:lnTo>
                  <a:cubicBezTo>
                    <a:pt x="13381" y="406400"/>
                    <a:pt x="0" y="393019"/>
                    <a:pt x="0" y="376512"/>
                  </a:cubicBezTo>
                  <a:lnTo>
                    <a:pt x="0" y="29888"/>
                  </a:lnTo>
                  <a:cubicBezTo>
                    <a:pt x="0" y="13381"/>
                    <a:pt x="13381" y="0"/>
                    <a:pt x="29888" y="0"/>
                  </a:cubicBezTo>
                  <a:close/>
                </a:path>
              </a:pathLst>
            </a:custGeom>
            <a:solidFill>
              <a:srgbClr val="004AAD"/>
            </a:solidFill>
            <a:ln cap="rnd">
              <a:noFill/>
              <a:prstDash val="solid"/>
              <a:round/>
            </a:ln>
          </p:spPr>
        </p:sp>
        <p:sp>
          <p:nvSpPr>
            <p:cNvPr name="TextBox 40" id="40"/>
            <p:cNvSpPr txBox="true"/>
            <p:nvPr/>
          </p:nvSpPr>
          <p:spPr>
            <a:xfrm>
              <a:off x="0" y="-38100"/>
              <a:ext cx="4093298" cy="444500"/>
            </a:xfrm>
            <a:prstGeom prst="rect">
              <a:avLst/>
            </a:prstGeom>
          </p:spPr>
          <p:txBody>
            <a:bodyPr anchor="ctr" rtlCol="false" tIns="50800" lIns="50800" bIns="50800" rIns="50800"/>
            <a:lstStyle/>
            <a:p>
              <a:pPr algn="ctr">
                <a:lnSpc>
                  <a:spcPts val="2659"/>
                </a:lnSpc>
              </a:pPr>
            </a:p>
          </p:txBody>
        </p:sp>
      </p:grpSp>
      <p:sp>
        <p:nvSpPr>
          <p:cNvPr name="TextBox 41" id="41"/>
          <p:cNvSpPr txBox="true"/>
          <p:nvPr/>
        </p:nvSpPr>
        <p:spPr>
          <a:xfrm rot="0">
            <a:off x="2099036" y="150671"/>
            <a:ext cx="12225431" cy="1371588"/>
          </a:xfrm>
          <a:prstGeom prst="rect">
            <a:avLst/>
          </a:prstGeom>
        </p:spPr>
        <p:txBody>
          <a:bodyPr anchor="t" rtlCol="false" tIns="0" lIns="0" bIns="0" rIns="0">
            <a:spAutoFit/>
          </a:bodyPr>
          <a:lstStyle/>
          <a:p>
            <a:pPr algn="l">
              <a:lnSpc>
                <a:spcPts val="9900"/>
              </a:lnSpc>
            </a:pPr>
            <a:r>
              <a:rPr lang="en-US" sz="9000" b="true">
                <a:solidFill>
                  <a:srgbClr val="FFFFFF"/>
                </a:solidFill>
                <a:latin typeface="Poppins Ultra-Bold"/>
                <a:ea typeface="Poppins Ultra-Bold"/>
                <a:cs typeface="Poppins Ultra-Bold"/>
                <a:sym typeface="Poppins Ultra-Bold"/>
              </a:rPr>
              <a:t>PLANNING PROCESS</a:t>
            </a:r>
          </a:p>
        </p:txBody>
      </p:sp>
      <p:sp>
        <p:nvSpPr>
          <p:cNvPr name="Freeform 42" id="42"/>
          <p:cNvSpPr/>
          <p:nvPr/>
        </p:nvSpPr>
        <p:spPr>
          <a:xfrm flipH="false" flipV="false" rot="-5400000">
            <a:off x="-24133" y="1028700"/>
            <a:ext cx="2105666" cy="1152374"/>
          </a:xfrm>
          <a:custGeom>
            <a:avLst/>
            <a:gdLst/>
            <a:ahLst/>
            <a:cxnLst/>
            <a:rect r="r" b="b" t="t" l="l"/>
            <a:pathLst>
              <a:path h="1152374" w="2105666">
                <a:moveTo>
                  <a:pt x="0" y="0"/>
                </a:moveTo>
                <a:lnTo>
                  <a:pt x="2105666" y="0"/>
                </a:lnTo>
                <a:lnTo>
                  <a:pt x="2105666" y="1152374"/>
                </a:lnTo>
                <a:lnTo>
                  <a:pt x="0" y="115237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001287" y="0"/>
            <a:ext cx="11286713" cy="10287000"/>
            <a:chOff x="0" y="0"/>
            <a:chExt cx="15048951" cy="13716000"/>
          </a:xfrm>
        </p:grpSpPr>
        <p:pic>
          <p:nvPicPr>
            <p:cNvPr name="Picture 3" id="3"/>
            <p:cNvPicPr>
              <a:picLocks noChangeAspect="true"/>
            </p:cNvPicPr>
            <p:nvPr/>
          </p:nvPicPr>
          <p:blipFill>
            <a:blip r:embed="rId2"/>
            <a:srcRect l="24399" t="0" r="24399" b="0"/>
            <a:stretch>
              <a:fillRect/>
            </a:stretch>
          </p:blipFill>
          <p:spPr>
            <a:xfrm flipH="false" flipV="false">
              <a:off x="0" y="0"/>
              <a:ext cx="15048951" cy="13716000"/>
            </a:xfrm>
            <a:prstGeom prst="rect">
              <a:avLst/>
            </a:prstGeom>
          </p:spPr>
        </p:pic>
      </p:grpSp>
      <p:grpSp>
        <p:nvGrpSpPr>
          <p:cNvPr name="Group 4" id="4"/>
          <p:cNvGrpSpPr/>
          <p:nvPr/>
        </p:nvGrpSpPr>
        <p:grpSpPr>
          <a:xfrm rot="0">
            <a:off x="-582107" y="0"/>
            <a:ext cx="8284890" cy="10796660"/>
            <a:chOff x="0" y="0"/>
            <a:chExt cx="2182029" cy="2843565"/>
          </a:xfrm>
        </p:grpSpPr>
        <p:sp>
          <p:nvSpPr>
            <p:cNvPr name="Freeform 5" id="5"/>
            <p:cNvSpPr/>
            <p:nvPr/>
          </p:nvSpPr>
          <p:spPr>
            <a:xfrm flipH="false" flipV="false" rot="0">
              <a:off x="0" y="0"/>
              <a:ext cx="2182029" cy="2843565"/>
            </a:xfrm>
            <a:custGeom>
              <a:avLst/>
              <a:gdLst/>
              <a:ahLst/>
              <a:cxnLst/>
              <a:rect r="r" b="b" t="t" l="l"/>
              <a:pathLst>
                <a:path h="2843565" w="2182029">
                  <a:moveTo>
                    <a:pt x="56068" y="0"/>
                  </a:moveTo>
                  <a:lnTo>
                    <a:pt x="2125961" y="0"/>
                  </a:lnTo>
                  <a:cubicBezTo>
                    <a:pt x="2140831" y="0"/>
                    <a:pt x="2155092" y="5907"/>
                    <a:pt x="2165607" y="16422"/>
                  </a:cubicBezTo>
                  <a:cubicBezTo>
                    <a:pt x="2176121" y="26937"/>
                    <a:pt x="2182029" y="41198"/>
                    <a:pt x="2182029" y="56068"/>
                  </a:cubicBezTo>
                  <a:lnTo>
                    <a:pt x="2182029" y="2787497"/>
                  </a:lnTo>
                  <a:cubicBezTo>
                    <a:pt x="2182029" y="2802367"/>
                    <a:pt x="2176121" y="2816628"/>
                    <a:pt x="2165607" y="2827143"/>
                  </a:cubicBezTo>
                  <a:cubicBezTo>
                    <a:pt x="2155092" y="2837658"/>
                    <a:pt x="2140831" y="2843565"/>
                    <a:pt x="2125961" y="2843565"/>
                  </a:cubicBezTo>
                  <a:lnTo>
                    <a:pt x="56068" y="2843565"/>
                  </a:lnTo>
                  <a:cubicBezTo>
                    <a:pt x="25102" y="2843565"/>
                    <a:pt x="0" y="2818462"/>
                    <a:pt x="0" y="2787497"/>
                  </a:cubicBezTo>
                  <a:lnTo>
                    <a:pt x="0" y="56068"/>
                  </a:lnTo>
                  <a:cubicBezTo>
                    <a:pt x="0" y="41198"/>
                    <a:pt x="5907" y="26937"/>
                    <a:pt x="16422" y="16422"/>
                  </a:cubicBezTo>
                  <a:cubicBezTo>
                    <a:pt x="26937" y="5907"/>
                    <a:pt x="41198" y="0"/>
                    <a:pt x="56068" y="0"/>
                  </a:cubicBezTo>
                  <a:close/>
                </a:path>
              </a:pathLst>
            </a:custGeom>
            <a:solidFill>
              <a:srgbClr val="5271FF"/>
            </a:solidFill>
            <a:ln cap="rnd">
              <a:noFill/>
              <a:prstDash val="solid"/>
              <a:round/>
            </a:ln>
          </p:spPr>
        </p:sp>
        <p:sp>
          <p:nvSpPr>
            <p:cNvPr name="TextBox 6" id="6"/>
            <p:cNvSpPr txBox="true"/>
            <p:nvPr/>
          </p:nvSpPr>
          <p:spPr>
            <a:xfrm>
              <a:off x="0" y="-38100"/>
              <a:ext cx="2182029" cy="2881665"/>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0">
            <a:off x="-2220395" y="1034311"/>
            <a:ext cx="11846384" cy="1543050"/>
            <a:chOff x="0" y="0"/>
            <a:chExt cx="3120035" cy="406400"/>
          </a:xfrm>
        </p:grpSpPr>
        <p:sp>
          <p:nvSpPr>
            <p:cNvPr name="Freeform 8" id="8"/>
            <p:cNvSpPr/>
            <p:nvPr/>
          </p:nvSpPr>
          <p:spPr>
            <a:xfrm flipH="false" flipV="false" rot="0">
              <a:off x="0" y="0"/>
              <a:ext cx="3120035" cy="406400"/>
            </a:xfrm>
            <a:custGeom>
              <a:avLst/>
              <a:gdLst/>
              <a:ahLst/>
              <a:cxnLst/>
              <a:rect r="r" b="b" t="t" l="l"/>
              <a:pathLst>
                <a:path h="406400" w="3120035">
                  <a:moveTo>
                    <a:pt x="39212" y="0"/>
                  </a:moveTo>
                  <a:lnTo>
                    <a:pt x="3080824" y="0"/>
                  </a:lnTo>
                  <a:cubicBezTo>
                    <a:pt x="3102480" y="0"/>
                    <a:pt x="3120035" y="17556"/>
                    <a:pt x="3120035" y="39212"/>
                  </a:cubicBezTo>
                  <a:lnTo>
                    <a:pt x="3120035" y="367188"/>
                  </a:lnTo>
                  <a:cubicBezTo>
                    <a:pt x="3120035" y="388844"/>
                    <a:pt x="3102480" y="406400"/>
                    <a:pt x="3080824" y="406400"/>
                  </a:cubicBezTo>
                  <a:lnTo>
                    <a:pt x="39212" y="406400"/>
                  </a:lnTo>
                  <a:cubicBezTo>
                    <a:pt x="17556" y="406400"/>
                    <a:pt x="0" y="388844"/>
                    <a:pt x="0" y="367188"/>
                  </a:cubicBezTo>
                  <a:lnTo>
                    <a:pt x="0" y="39212"/>
                  </a:lnTo>
                  <a:cubicBezTo>
                    <a:pt x="0" y="17556"/>
                    <a:pt x="17556" y="0"/>
                    <a:pt x="39212" y="0"/>
                  </a:cubicBezTo>
                  <a:close/>
                </a:path>
              </a:pathLst>
            </a:custGeom>
            <a:solidFill>
              <a:srgbClr val="FFFFFF"/>
            </a:solidFill>
            <a:ln cap="rnd">
              <a:noFill/>
              <a:prstDash val="solid"/>
              <a:round/>
            </a:ln>
          </p:spPr>
        </p:sp>
        <p:sp>
          <p:nvSpPr>
            <p:cNvPr name="TextBox 9" id="9"/>
            <p:cNvSpPr txBox="true"/>
            <p:nvPr/>
          </p:nvSpPr>
          <p:spPr>
            <a:xfrm>
              <a:off x="0" y="-38100"/>
              <a:ext cx="3120035" cy="444500"/>
            </a:xfrm>
            <a:prstGeom prst="rect">
              <a:avLst/>
            </a:prstGeom>
          </p:spPr>
          <p:txBody>
            <a:bodyPr anchor="ctr" rtlCol="false" tIns="50800" lIns="50800" bIns="50800" rIns="50800"/>
            <a:lstStyle/>
            <a:p>
              <a:pPr algn="ctr">
                <a:lnSpc>
                  <a:spcPts val="2659"/>
                </a:lnSpc>
              </a:pPr>
            </a:p>
          </p:txBody>
        </p:sp>
      </p:grpSp>
      <p:sp>
        <p:nvSpPr>
          <p:cNvPr name="TextBox 10" id="10"/>
          <p:cNvSpPr txBox="true"/>
          <p:nvPr/>
        </p:nvSpPr>
        <p:spPr>
          <a:xfrm rot="0">
            <a:off x="1109644" y="3021861"/>
            <a:ext cx="6179003" cy="6355569"/>
          </a:xfrm>
          <a:prstGeom prst="rect">
            <a:avLst/>
          </a:prstGeom>
        </p:spPr>
        <p:txBody>
          <a:bodyPr anchor="t" rtlCol="false" tIns="0" lIns="0" bIns="0" rIns="0">
            <a:spAutoFit/>
          </a:bodyPr>
          <a:lstStyle/>
          <a:p>
            <a:pPr algn="l" marL="863599" indent="-431800" lvl="1">
              <a:lnSpc>
                <a:spcPts val="5599"/>
              </a:lnSpc>
              <a:buFont typeface="Arial"/>
              <a:buChar char="•"/>
            </a:pPr>
            <a:r>
              <a:rPr lang="en-US" sz="3999">
                <a:solidFill>
                  <a:srgbClr val="FFFFFF"/>
                </a:solidFill>
                <a:latin typeface="Poppins"/>
                <a:ea typeface="Poppins"/>
                <a:cs typeface="Poppins"/>
                <a:sym typeface="Poppins"/>
              </a:rPr>
              <a:t>Group Tour Tab</a:t>
            </a:r>
          </a:p>
          <a:p>
            <a:pPr algn="l" marL="863599" indent="-431800" lvl="1">
              <a:lnSpc>
                <a:spcPts val="5599"/>
              </a:lnSpc>
              <a:buFont typeface="Arial"/>
              <a:buChar char="•"/>
            </a:pPr>
            <a:r>
              <a:rPr lang="en-US" sz="3999">
                <a:solidFill>
                  <a:srgbClr val="FFFFFF"/>
                </a:solidFill>
                <a:latin typeface="Poppins"/>
                <a:ea typeface="Poppins"/>
                <a:cs typeface="Poppins"/>
                <a:sym typeface="Poppins"/>
              </a:rPr>
              <a:t>Escort Notes</a:t>
            </a:r>
          </a:p>
          <a:p>
            <a:pPr algn="l" marL="863599" indent="-431800" lvl="1">
              <a:lnSpc>
                <a:spcPts val="5599"/>
              </a:lnSpc>
              <a:buFont typeface="Arial"/>
              <a:buChar char="•"/>
            </a:pPr>
            <a:r>
              <a:rPr lang="en-US" sz="3999">
                <a:solidFill>
                  <a:srgbClr val="FFFFFF"/>
                </a:solidFill>
                <a:latin typeface="Poppins"/>
                <a:ea typeface="Poppins"/>
                <a:cs typeface="Poppins"/>
                <a:sym typeface="Poppins"/>
              </a:rPr>
              <a:t>Color Photos </a:t>
            </a:r>
          </a:p>
          <a:p>
            <a:pPr algn="l" marL="1727199" indent="-575733" lvl="2">
              <a:lnSpc>
                <a:spcPts val="5599"/>
              </a:lnSpc>
              <a:buFont typeface="Arial"/>
              <a:buChar char="⚬"/>
            </a:pPr>
            <a:r>
              <a:rPr lang="en-US" sz="3999">
                <a:solidFill>
                  <a:srgbClr val="FFFFFF"/>
                </a:solidFill>
                <a:latin typeface="Poppins"/>
                <a:ea typeface="Poppins"/>
                <a:cs typeface="Poppins"/>
                <a:sym typeface="Poppins"/>
              </a:rPr>
              <a:t>w/ motorcoach</a:t>
            </a:r>
          </a:p>
          <a:p>
            <a:pPr algn="l" marL="1727199" indent="-575733" lvl="2">
              <a:lnSpc>
                <a:spcPts val="5599"/>
              </a:lnSpc>
              <a:buFont typeface="Arial"/>
              <a:buChar char="⚬"/>
            </a:pPr>
            <a:r>
              <a:rPr lang="en-US" sz="3999">
                <a:solidFill>
                  <a:srgbClr val="FFFFFF"/>
                </a:solidFill>
                <a:latin typeface="Poppins"/>
                <a:ea typeface="Poppins"/>
                <a:cs typeface="Poppins"/>
                <a:sym typeface="Poppins"/>
              </a:rPr>
              <a:t>groups</a:t>
            </a:r>
          </a:p>
          <a:p>
            <a:pPr algn="l" marL="863599" indent="-431800" lvl="1">
              <a:lnSpc>
                <a:spcPts val="5599"/>
              </a:lnSpc>
              <a:buFont typeface="Arial"/>
              <a:buChar char="•"/>
            </a:pPr>
            <a:r>
              <a:rPr lang="en-US" sz="3999">
                <a:solidFill>
                  <a:srgbClr val="FFFFFF"/>
                </a:solidFill>
                <a:latin typeface="Poppins"/>
                <a:ea typeface="Poppins"/>
                <a:cs typeface="Poppins"/>
                <a:sym typeface="Poppins"/>
              </a:rPr>
              <a:t>Testimonials</a:t>
            </a:r>
          </a:p>
          <a:p>
            <a:pPr algn="l" marL="863599" indent="-431800" lvl="1">
              <a:lnSpc>
                <a:spcPts val="5599"/>
              </a:lnSpc>
              <a:buFont typeface="Arial"/>
              <a:buChar char="•"/>
            </a:pPr>
            <a:r>
              <a:rPr lang="en-US" sz="3999">
                <a:solidFill>
                  <a:srgbClr val="FFFFFF"/>
                </a:solidFill>
                <a:latin typeface="Poppins"/>
                <a:ea typeface="Poppins"/>
                <a:cs typeface="Poppins"/>
                <a:sym typeface="Poppins"/>
              </a:rPr>
              <a:t>Maps &amp; Directions</a:t>
            </a:r>
          </a:p>
          <a:p>
            <a:pPr algn="l" marL="863599" indent="-431800" lvl="1">
              <a:lnSpc>
                <a:spcPts val="5599"/>
              </a:lnSpc>
              <a:buFont typeface="Arial"/>
              <a:buChar char="•"/>
            </a:pPr>
            <a:r>
              <a:rPr lang="en-US" sz="3999">
                <a:solidFill>
                  <a:srgbClr val="FFFFFF"/>
                </a:solidFill>
                <a:latin typeface="Poppins"/>
                <a:ea typeface="Poppins"/>
                <a:cs typeface="Poppins"/>
                <a:sym typeface="Poppins"/>
              </a:rPr>
              <a:t>Motorcoach Parking</a:t>
            </a:r>
          </a:p>
          <a:p>
            <a:pPr algn="l" marL="863599" indent="-431800" lvl="1">
              <a:lnSpc>
                <a:spcPts val="5599"/>
              </a:lnSpc>
              <a:buFont typeface="Arial"/>
              <a:buChar char="•"/>
            </a:pPr>
            <a:r>
              <a:rPr lang="en-US" sz="3999">
                <a:solidFill>
                  <a:srgbClr val="FFFFFF"/>
                </a:solidFill>
                <a:latin typeface="Poppins"/>
                <a:ea typeface="Poppins"/>
                <a:cs typeface="Poppins"/>
                <a:sym typeface="Poppins"/>
              </a:rPr>
              <a:t>Contact Information</a:t>
            </a:r>
          </a:p>
        </p:txBody>
      </p:sp>
      <p:sp>
        <p:nvSpPr>
          <p:cNvPr name="Freeform 11" id="11"/>
          <p:cNvSpPr/>
          <p:nvPr/>
        </p:nvSpPr>
        <p:spPr>
          <a:xfrm flipH="false" flipV="false" rot="0">
            <a:off x="14920634" y="1034311"/>
            <a:ext cx="2105666" cy="1152374"/>
          </a:xfrm>
          <a:custGeom>
            <a:avLst/>
            <a:gdLst/>
            <a:ahLst/>
            <a:cxnLst/>
            <a:rect r="r" b="b" t="t" l="l"/>
            <a:pathLst>
              <a:path h="1152374" w="2105666">
                <a:moveTo>
                  <a:pt x="0" y="0"/>
                </a:moveTo>
                <a:lnTo>
                  <a:pt x="2105666" y="0"/>
                </a:lnTo>
                <a:lnTo>
                  <a:pt x="2105666" y="1152373"/>
                </a:lnTo>
                <a:lnTo>
                  <a:pt x="0" y="115237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2" id="12"/>
          <p:cNvGrpSpPr/>
          <p:nvPr/>
        </p:nvGrpSpPr>
        <p:grpSpPr>
          <a:xfrm rot="0">
            <a:off x="5847431" y="9434301"/>
            <a:ext cx="2882434" cy="2882434"/>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sp>
        <p:sp>
          <p:nvSpPr>
            <p:cNvPr name="TextBox 14" id="14"/>
            <p:cNvSpPr txBox="true"/>
            <p:nvPr/>
          </p:nvSpPr>
          <p:spPr>
            <a:xfrm>
              <a:off x="76200" y="19050"/>
              <a:ext cx="660400" cy="717550"/>
            </a:xfrm>
            <a:prstGeom prst="rect">
              <a:avLst/>
            </a:prstGeom>
          </p:spPr>
          <p:txBody>
            <a:bodyPr anchor="ctr" rtlCol="false" tIns="50800" lIns="50800" bIns="50800" rIns="50800"/>
            <a:lstStyle/>
            <a:p>
              <a:pPr algn="ctr">
                <a:lnSpc>
                  <a:spcPts val="2399"/>
                </a:lnSpc>
              </a:pPr>
            </a:p>
          </p:txBody>
        </p:sp>
      </p:grpSp>
      <p:sp>
        <p:nvSpPr>
          <p:cNvPr name="Freeform 15" id="15"/>
          <p:cNvSpPr/>
          <p:nvPr/>
        </p:nvSpPr>
        <p:spPr>
          <a:xfrm flipH="false" flipV="false" rot="5400000">
            <a:off x="6350393" y="8858114"/>
            <a:ext cx="1301788" cy="1152374"/>
          </a:xfrm>
          <a:custGeom>
            <a:avLst/>
            <a:gdLst/>
            <a:ahLst/>
            <a:cxnLst/>
            <a:rect r="r" b="b" t="t" l="l"/>
            <a:pathLst>
              <a:path h="1152374" w="1301788">
                <a:moveTo>
                  <a:pt x="0" y="0"/>
                </a:moveTo>
                <a:lnTo>
                  <a:pt x="1301788" y="0"/>
                </a:lnTo>
                <a:lnTo>
                  <a:pt x="1301788" y="1152374"/>
                </a:lnTo>
                <a:lnTo>
                  <a:pt x="0" y="1152374"/>
                </a:lnTo>
                <a:lnTo>
                  <a:pt x="0" y="0"/>
                </a:lnTo>
                <a:close/>
              </a:path>
            </a:pathLst>
          </a:custGeom>
          <a:blipFill>
            <a:blip r:embed="rId5">
              <a:extLst>
                <a:ext uri="{96DAC541-7B7A-43D3-8B79-37D633B846F1}">
                  <asvg:svgBlip xmlns:asvg="http://schemas.microsoft.com/office/drawing/2016/SVG/main" r:embed="rId6"/>
                </a:ext>
              </a:extLst>
            </a:blip>
            <a:stretch>
              <a:fillRect l="0" t="0" r="-61751" b="0"/>
            </a:stretch>
          </a:blipFill>
        </p:spPr>
      </p:sp>
      <p:grpSp>
        <p:nvGrpSpPr>
          <p:cNvPr name="Group 16" id="16"/>
          <p:cNvGrpSpPr/>
          <p:nvPr/>
        </p:nvGrpSpPr>
        <p:grpSpPr>
          <a:xfrm rot="0">
            <a:off x="7702783" y="-4878046"/>
            <a:ext cx="2882434" cy="2882434"/>
            <a:chOff x="0" y="0"/>
            <a:chExt cx="812800" cy="812800"/>
          </a:xfrm>
        </p:grpSpPr>
        <p:sp>
          <p:nvSpPr>
            <p:cNvPr name="Freeform 17" id="1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sp>
        <p:sp>
          <p:nvSpPr>
            <p:cNvPr name="TextBox 18" id="18"/>
            <p:cNvSpPr txBox="true"/>
            <p:nvPr/>
          </p:nvSpPr>
          <p:spPr>
            <a:xfrm>
              <a:off x="76200" y="19050"/>
              <a:ext cx="660400" cy="717550"/>
            </a:xfrm>
            <a:prstGeom prst="rect">
              <a:avLst/>
            </a:prstGeom>
          </p:spPr>
          <p:txBody>
            <a:bodyPr anchor="ctr" rtlCol="false" tIns="50800" lIns="50800" bIns="50800" rIns="50800"/>
            <a:lstStyle/>
            <a:p>
              <a:pPr algn="ctr">
                <a:lnSpc>
                  <a:spcPts val="2399"/>
                </a:lnSpc>
              </a:pPr>
            </a:p>
          </p:txBody>
        </p:sp>
      </p:grpSp>
      <p:sp>
        <p:nvSpPr>
          <p:cNvPr name="TextBox 19" id="19"/>
          <p:cNvSpPr txBox="true"/>
          <p:nvPr/>
        </p:nvSpPr>
        <p:spPr>
          <a:xfrm rot="0">
            <a:off x="1109644" y="1139086"/>
            <a:ext cx="6877665" cy="1371588"/>
          </a:xfrm>
          <a:prstGeom prst="rect">
            <a:avLst/>
          </a:prstGeom>
        </p:spPr>
        <p:txBody>
          <a:bodyPr anchor="t" rtlCol="false" tIns="0" lIns="0" bIns="0" rIns="0">
            <a:spAutoFit/>
          </a:bodyPr>
          <a:lstStyle/>
          <a:p>
            <a:pPr algn="l">
              <a:lnSpc>
                <a:spcPts val="9900"/>
              </a:lnSpc>
            </a:pPr>
            <a:r>
              <a:rPr lang="en-US" sz="9000" b="true">
                <a:solidFill>
                  <a:srgbClr val="004AAD"/>
                </a:solidFill>
                <a:latin typeface="Poppins Ultra-Bold"/>
                <a:ea typeface="Poppins Ultra-Bold"/>
                <a:cs typeface="Poppins Ultra-Bold"/>
                <a:sym typeface="Poppins Ultra-Bold"/>
              </a:rPr>
              <a:t>WEBSITE</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15444" t="0" r="-15444" b="0"/>
            </a:stretch>
          </a:blipFill>
        </p:spPr>
      </p:sp>
      <p:grpSp>
        <p:nvGrpSpPr>
          <p:cNvPr name="Group 3" id="3"/>
          <p:cNvGrpSpPr/>
          <p:nvPr/>
        </p:nvGrpSpPr>
        <p:grpSpPr>
          <a:xfrm rot="0">
            <a:off x="-806310" y="1028700"/>
            <a:ext cx="13939271" cy="8229600"/>
            <a:chOff x="0" y="0"/>
            <a:chExt cx="3671248" cy="2167467"/>
          </a:xfrm>
        </p:grpSpPr>
        <p:sp>
          <p:nvSpPr>
            <p:cNvPr name="Freeform 4" id="4"/>
            <p:cNvSpPr/>
            <p:nvPr/>
          </p:nvSpPr>
          <p:spPr>
            <a:xfrm flipH="false" flipV="false" rot="0">
              <a:off x="0" y="0"/>
              <a:ext cx="3671248" cy="2167467"/>
            </a:xfrm>
            <a:custGeom>
              <a:avLst/>
              <a:gdLst/>
              <a:ahLst/>
              <a:cxnLst/>
              <a:rect r="r" b="b" t="t" l="l"/>
              <a:pathLst>
                <a:path h="2167467" w="3671248">
                  <a:moveTo>
                    <a:pt x="33324" y="0"/>
                  </a:moveTo>
                  <a:lnTo>
                    <a:pt x="3637924" y="0"/>
                  </a:lnTo>
                  <a:cubicBezTo>
                    <a:pt x="3656329" y="0"/>
                    <a:pt x="3671248" y="14920"/>
                    <a:pt x="3671248" y="33324"/>
                  </a:cubicBezTo>
                  <a:lnTo>
                    <a:pt x="3671248" y="2134143"/>
                  </a:lnTo>
                  <a:cubicBezTo>
                    <a:pt x="3671248" y="2142981"/>
                    <a:pt x="3667737" y="2151457"/>
                    <a:pt x="3661488" y="2157706"/>
                  </a:cubicBezTo>
                  <a:cubicBezTo>
                    <a:pt x="3655239" y="2163956"/>
                    <a:pt x="3646762" y="2167467"/>
                    <a:pt x="3637924" y="2167467"/>
                  </a:cubicBezTo>
                  <a:lnTo>
                    <a:pt x="33324" y="2167467"/>
                  </a:lnTo>
                  <a:cubicBezTo>
                    <a:pt x="24486" y="2167467"/>
                    <a:pt x="16010" y="2163956"/>
                    <a:pt x="9760" y="2157706"/>
                  </a:cubicBezTo>
                  <a:cubicBezTo>
                    <a:pt x="3511" y="2151457"/>
                    <a:pt x="0" y="2142981"/>
                    <a:pt x="0" y="2134143"/>
                  </a:cubicBezTo>
                  <a:lnTo>
                    <a:pt x="0" y="33324"/>
                  </a:lnTo>
                  <a:cubicBezTo>
                    <a:pt x="0" y="24486"/>
                    <a:pt x="3511" y="16010"/>
                    <a:pt x="9760" y="9760"/>
                  </a:cubicBezTo>
                  <a:cubicBezTo>
                    <a:pt x="16010" y="3511"/>
                    <a:pt x="24486" y="0"/>
                    <a:pt x="33324" y="0"/>
                  </a:cubicBezTo>
                  <a:close/>
                </a:path>
              </a:pathLst>
            </a:custGeom>
            <a:solidFill>
              <a:srgbClr val="004AAD"/>
            </a:solidFill>
            <a:ln cap="rnd">
              <a:noFill/>
              <a:prstDash val="solid"/>
              <a:round/>
            </a:ln>
          </p:spPr>
        </p:sp>
        <p:sp>
          <p:nvSpPr>
            <p:cNvPr name="TextBox 5" id="5"/>
            <p:cNvSpPr txBox="true"/>
            <p:nvPr/>
          </p:nvSpPr>
          <p:spPr>
            <a:xfrm>
              <a:off x="0" y="-38100"/>
              <a:ext cx="3671248" cy="2205567"/>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1853734" y="2290687"/>
            <a:ext cx="14243376" cy="1543050"/>
            <a:chOff x="0" y="0"/>
            <a:chExt cx="3751342" cy="406400"/>
          </a:xfrm>
        </p:grpSpPr>
        <p:sp>
          <p:nvSpPr>
            <p:cNvPr name="Freeform 7" id="7"/>
            <p:cNvSpPr/>
            <p:nvPr/>
          </p:nvSpPr>
          <p:spPr>
            <a:xfrm flipH="false" flipV="false" rot="0">
              <a:off x="0" y="0"/>
              <a:ext cx="3751342" cy="406400"/>
            </a:xfrm>
            <a:custGeom>
              <a:avLst/>
              <a:gdLst/>
              <a:ahLst/>
              <a:cxnLst/>
              <a:rect r="r" b="b" t="t" l="l"/>
              <a:pathLst>
                <a:path h="406400" w="3751342">
                  <a:moveTo>
                    <a:pt x="32613" y="0"/>
                  </a:moveTo>
                  <a:lnTo>
                    <a:pt x="3718729" y="0"/>
                  </a:lnTo>
                  <a:cubicBezTo>
                    <a:pt x="3736741" y="0"/>
                    <a:pt x="3751342" y="14601"/>
                    <a:pt x="3751342" y="32613"/>
                  </a:cubicBezTo>
                  <a:lnTo>
                    <a:pt x="3751342" y="373787"/>
                  </a:lnTo>
                  <a:cubicBezTo>
                    <a:pt x="3751342" y="382437"/>
                    <a:pt x="3747906" y="390732"/>
                    <a:pt x="3741790" y="396848"/>
                  </a:cubicBezTo>
                  <a:cubicBezTo>
                    <a:pt x="3735674" y="402964"/>
                    <a:pt x="3727379" y="406400"/>
                    <a:pt x="3718729" y="406400"/>
                  </a:cubicBezTo>
                  <a:lnTo>
                    <a:pt x="32613" y="406400"/>
                  </a:lnTo>
                  <a:cubicBezTo>
                    <a:pt x="23963" y="406400"/>
                    <a:pt x="15668" y="402964"/>
                    <a:pt x="9552" y="396848"/>
                  </a:cubicBezTo>
                  <a:cubicBezTo>
                    <a:pt x="3436" y="390732"/>
                    <a:pt x="0" y="382437"/>
                    <a:pt x="0" y="373787"/>
                  </a:cubicBezTo>
                  <a:lnTo>
                    <a:pt x="0" y="32613"/>
                  </a:lnTo>
                  <a:cubicBezTo>
                    <a:pt x="0" y="23963"/>
                    <a:pt x="3436" y="15668"/>
                    <a:pt x="9552" y="9552"/>
                  </a:cubicBezTo>
                  <a:cubicBezTo>
                    <a:pt x="15668" y="3436"/>
                    <a:pt x="23963" y="0"/>
                    <a:pt x="32613" y="0"/>
                  </a:cubicBezTo>
                  <a:close/>
                </a:path>
              </a:pathLst>
            </a:custGeom>
            <a:solidFill>
              <a:srgbClr val="FFFFFF"/>
            </a:solidFill>
            <a:ln cap="rnd">
              <a:noFill/>
              <a:prstDash val="solid"/>
              <a:round/>
            </a:ln>
          </p:spPr>
        </p:sp>
        <p:sp>
          <p:nvSpPr>
            <p:cNvPr name="TextBox 8" id="8"/>
            <p:cNvSpPr txBox="true"/>
            <p:nvPr/>
          </p:nvSpPr>
          <p:spPr>
            <a:xfrm>
              <a:off x="0" y="-38100"/>
              <a:ext cx="3751342" cy="444500"/>
            </a:xfrm>
            <a:prstGeom prst="rect">
              <a:avLst/>
            </a:prstGeom>
          </p:spPr>
          <p:txBody>
            <a:bodyPr anchor="ctr" rtlCol="false" tIns="50800" lIns="50800" bIns="50800" rIns="50800"/>
            <a:lstStyle/>
            <a:p>
              <a:pPr algn="ctr">
                <a:lnSpc>
                  <a:spcPts val="2659"/>
                </a:lnSpc>
              </a:pPr>
            </a:p>
          </p:txBody>
        </p:sp>
      </p:grpSp>
      <p:grpSp>
        <p:nvGrpSpPr>
          <p:cNvPr name="Group 9" id="9"/>
          <p:cNvGrpSpPr>
            <a:grpSpLocks noChangeAspect="true"/>
          </p:cNvGrpSpPr>
          <p:nvPr/>
        </p:nvGrpSpPr>
        <p:grpSpPr>
          <a:xfrm rot="0">
            <a:off x="11678022" y="3777811"/>
            <a:ext cx="6181247" cy="6383992"/>
            <a:chOff x="0" y="0"/>
            <a:chExt cx="6350000" cy="6558280"/>
          </a:xfrm>
        </p:grpSpPr>
        <p:sp>
          <p:nvSpPr>
            <p:cNvPr name="Freeform 10" id="10"/>
            <p:cNvSpPr/>
            <p:nvPr/>
          </p:nvSpPr>
          <p:spPr>
            <a:xfrm flipH="false" flipV="false" rot="0">
              <a:off x="74930" y="74930"/>
              <a:ext cx="6200140" cy="6408420"/>
            </a:xfrm>
            <a:custGeom>
              <a:avLst/>
              <a:gdLst/>
              <a:ahLst/>
              <a:cxnLst/>
              <a:rect r="r" b="b" t="t" l="l"/>
              <a:pathLst>
                <a:path h="6408420" w="620014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3"/>
              <a:stretch>
                <a:fillRect l="-61030" t="0" r="-61030" b="0"/>
              </a:stretch>
            </a:blipFill>
          </p:spPr>
        </p:sp>
        <p:sp>
          <p:nvSpPr>
            <p:cNvPr name="Freeform 11" id="11"/>
            <p:cNvSpPr/>
            <p:nvPr/>
          </p:nvSpPr>
          <p:spPr>
            <a:xfrm flipH="false" flipV="false" rot="0">
              <a:off x="0" y="0"/>
              <a:ext cx="6350000" cy="6558280"/>
            </a:xfrm>
            <a:custGeom>
              <a:avLst/>
              <a:gdLst/>
              <a:ahLst/>
              <a:cxnLst/>
              <a:rect r="r" b="b" t="t" l="l"/>
              <a:pathLst>
                <a:path h="6558280" w="635000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5271FF"/>
            </a:solidFill>
          </p:spPr>
        </p:sp>
      </p:grpSp>
      <p:sp>
        <p:nvSpPr>
          <p:cNvPr name="Freeform 12" id="12"/>
          <p:cNvSpPr/>
          <p:nvPr/>
        </p:nvSpPr>
        <p:spPr>
          <a:xfrm flipH="false" flipV="false" rot="-5400000">
            <a:off x="9183972" y="6723877"/>
            <a:ext cx="2105666" cy="1152374"/>
          </a:xfrm>
          <a:custGeom>
            <a:avLst/>
            <a:gdLst/>
            <a:ahLst/>
            <a:cxnLst/>
            <a:rect r="r" b="b" t="t" l="l"/>
            <a:pathLst>
              <a:path h="1152374" w="2105666">
                <a:moveTo>
                  <a:pt x="0" y="0"/>
                </a:moveTo>
                <a:lnTo>
                  <a:pt x="2105666" y="0"/>
                </a:lnTo>
                <a:lnTo>
                  <a:pt x="2105666" y="1152373"/>
                </a:lnTo>
                <a:lnTo>
                  <a:pt x="0" y="115237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0">
            <a:off x="15153634" y="1028700"/>
            <a:ext cx="2105666" cy="1152374"/>
          </a:xfrm>
          <a:custGeom>
            <a:avLst/>
            <a:gdLst/>
            <a:ahLst/>
            <a:cxnLst/>
            <a:rect r="r" b="b" t="t" l="l"/>
            <a:pathLst>
              <a:path h="1152374" w="2105666">
                <a:moveTo>
                  <a:pt x="0" y="0"/>
                </a:moveTo>
                <a:lnTo>
                  <a:pt x="2105666" y="0"/>
                </a:lnTo>
                <a:lnTo>
                  <a:pt x="2105666" y="1152374"/>
                </a:lnTo>
                <a:lnTo>
                  <a:pt x="0" y="115237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14" id="14"/>
          <p:cNvGrpSpPr/>
          <p:nvPr/>
        </p:nvGrpSpPr>
        <p:grpSpPr>
          <a:xfrm rot="0">
            <a:off x="8795588" y="-1989626"/>
            <a:ext cx="2882434" cy="2882434"/>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sp>
        <p:sp>
          <p:nvSpPr>
            <p:cNvPr name="TextBox 16" id="16"/>
            <p:cNvSpPr txBox="true"/>
            <p:nvPr/>
          </p:nvSpPr>
          <p:spPr>
            <a:xfrm>
              <a:off x="76200" y="19050"/>
              <a:ext cx="660400" cy="717550"/>
            </a:xfrm>
            <a:prstGeom prst="rect">
              <a:avLst/>
            </a:prstGeom>
          </p:spPr>
          <p:txBody>
            <a:bodyPr anchor="ctr" rtlCol="false" tIns="50800" lIns="50800" bIns="50800" rIns="50800"/>
            <a:lstStyle/>
            <a:p>
              <a:pPr algn="ctr">
                <a:lnSpc>
                  <a:spcPts val="2399"/>
                </a:lnSpc>
              </a:pPr>
            </a:p>
          </p:txBody>
        </p:sp>
      </p:grpSp>
      <p:sp>
        <p:nvSpPr>
          <p:cNvPr name="TextBox 17" id="17"/>
          <p:cNvSpPr txBox="true"/>
          <p:nvPr/>
        </p:nvSpPr>
        <p:spPr>
          <a:xfrm rot="0">
            <a:off x="448221" y="2470437"/>
            <a:ext cx="13050396" cy="1174024"/>
          </a:xfrm>
          <a:prstGeom prst="rect">
            <a:avLst/>
          </a:prstGeom>
        </p:spPr>
        <p:txBody>
          <a:bodyPr anchor="t" rtlCol="false" tIns="0" lIns="0" bIns="0" rIns="0">
            <a:spAutoFit/>
          </a:bodyPr>
          <a:lstStyle/>
          <a:p>
            <a:pPr algn="l">
              <a:lnSpc>
                <a:spcPts val="8470"/>
              </a:lnSpc>
            </a:pPr>
            <a:r>
              <a:rPr lang="en-US" sz="7700" b="true">
                <a:solidFill>
                  <a:srgbClr val="5271FF"/>
                </a:solidFill>
                <a:latin typeface="Poppins Ultra-Bold"/>
                <a:ea typeface="Poppins Ultra-Bold"/>
                <a:cs typeface="Poppins Ultra-Bold"/>
                <a:sym typeface="Poppins Ultra-Bold"/>
              </a:rPr>
              <a:t>BEING GROUP FRIENDLY</a:t>
            </a:r>
          </a:p>
        </p:txBody>
      </p:sp>
      <p:sp>
        <p:nvSpPr>
          <p:cNvPr name="TextBox 18" id="18"/>
          <p:cNvSpPr txBox="true"/>
          <p:nvPr/>
        </p:nvSpPr>
        <p:spPr>
          <a:xfrm rot="0">
            <a:off x="338107" y="4593278"/>
            <a:ext cx="9859695" cy="4241279"/>
          </a:xfrm>
          <a:prstGeom prst="rect">
            <a:avLst/>
          </a:prstGeom>
        </p:spPr>
        <p:txBody>
          <a:bodyPr anchor="t" rtlCol="false" tIns="0" lIns="0" bIns="0" rIns="0">
            <a:spAutoFit/>
          </a:bodyPr>
          <a:lstStyle/>
          <a:p>
            <a:pPr algn="l" marL="863599" indent="-431800" lvl="1">
              <a:lnSpc>
                <a:spcPts val="5599"/>
              </a:lnSpc>
              <a:buFont typeface="Arial"/>
              <a:buChar char="•"/>
            </a:pPr>
            <a:r>
              <a:rPr lang="en-US" sz="3999">
                <a:solidFill>
                  <a:srgbClr val="FFFFFF"/>
                </a:solidFill>
                <a:latin typeface="Poppins"/>
                <a:ea typeface="Poppins"/>
                <a:cs typeface="Poppins"/>
                <a:sym typeface="Poppins"/>
              </a:rPr>
              <a:t>Complimentary admission, meal, room for tour escort &amp; driver</a:t>
            </a:r>
          </a:p>
          <a:p>
            <a:pPr algn="l" marL="863599" indent="-431800" lvl="1">
              <a:lnSpc>
                <a:spcPts val="5599"/>
              </a:lnSpc>
              <a:buFont typeface="Arial"/>
              <a:buChar char="•"/>
            </a:pPr>
            <a:r>
              <a:rPr lang="en-US" sz="3999">
                <a:solidFill>
                  <a:srgbClr val="FFFFFF"/>
                </a:solidFill>
                <a:latin typeface="Poppins"/>
                <a:ea typeface="Poppins"/>
                <a:cs typeface="Poppins"/>
                <a:sym typeface="Poppins"/>
              </a:rPr>
              <a:t>FREE motorcoach parking</a:t>
            </a:r>
          </a:p>
          <a:p>
            <a:pPr algn="l" marL="863599" indent="-431800" lvl="1">
              <a:lnSpc>
                <a:spcPts val="5599"/>
              </a:lnSpc>
              <a:buFont typeface="Arial"/>
              <a:buChar char="•"/>
            </a:pPr>
            <a:r>
              <a:rPr lang="en-US" sz="3999">
                <a:solidFill>
                  <a:srgbClr val="FFFFFF"/>
                </a:solidFill>
                <a:latin typeface="Poppins"/>
                <a:ea typeface="Poppins"/>
                <a:cs typeface="Poppins"/>
                <a:sym typeface="Poppins"/>
              </a:rPr>
              <a:t>Experiences</a:t>
            </a:r>
          </a:p>
          <a:p>
            <a:pPr algn="l" marL="863599" indent="-431800" lvl="1">
              <a:lnSpc>
                <a:spcPts val="5599"/>
              </a:lnSpc>
              <a:buFont typeface="Arial"/>
              <a:buChar char="•"/>
            </a:pPr>
            <a:r>
              <a:rPr lang="en-US" sz="3999">
                <a:solidFill>
                  <a:srgbClr val="FFFFFF"/>
                </a:solidFill>
                <a:latin typeface="Poppins"/>
                <a:ea typeface="Poppins"/>
                <a:cs typeface="Poppins"/>
                <a:sym typeface="Poppins"/>
              </a:rPr>
              <a:t>Added value</a:t>
            </a:r>
          </a:p>
          <a:p>
            <a:pPr algn="l" marL="863599" indent="-431800" lvl="1">
              <a:lnSpc>
                <a:spcPts val="5599"/>
              </a:lnSpc>
              <a:buFont typeface="Arial"/>
              <a:buChar char="•"/>
            </a:pPr>
            <a:r>
              <a:rPr lang="en-US" sz="3999">
                <a:solidFill>
                  <a:srgbClr val="FFFFFF"/>
                </a:solidFill>
                <a:latin typeface="Poppins"/>
                <a:ea typeface="Poppins"/>
                <a:cs typeface="Poppins"/>
                <a:sym typeface="Poppins"/>
              </a:rPr>
              <a:t>Flexibility</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15444" t="0" r="-15444" b="0"/>
            </a:stretch>
          </a:blipFill>
        </p:spPr>
      </p:sp>
      <p:grpSp>
        <p:nvGrpSpPr>
          <p:cNvPr name="Group 3" id="3"/>
          <p:cNvGrpSpPr/>
          <p:nvPr/>
        </p:nvGrpSpPr>
        <p:grpSpPr>
          <a:xfrm rot="0">
            <a:off x="0" y="357512"/>
            <a:ext cx="16723148" cy="9571976"/>
            <a:chOff x="0" y="0"/>
            <a:chExt cx="4404451" cy="2521014"/>
          </a:xfrm>
        </p:grpSpPr>
        <p:sp>
          <p:nvSpPr>
            <p:cNvPr name="Freeform 4" id="4"/>
            <p:cNvSpPr/>
            <p:nvPr/>
          </p:nvSpPr>
          <p:spPr>
            <a:xfrm flipH="false" flipV="false" rot="0">
              <a:off x="0" y="0"/>
              <a:ext cx="4404451" cy="2521014"/>
            </a:xfrm>
            <a:custGeom>
              <a:avLst/>
              <a:gdLst/>
              <a:ahLst/>
              <a:cxnLst/>
              <a:rect r="r" b="b" t="t" l="l"/>
              <a:pathLst>
                <a:path h="2521014" w="4404451">
                  <a:moveTo>
                    <a:pt x="27777" y="0"/>
                  </a:moveTo>
                  <a:lnTo>
                    <a:pt x="4376674" y="0"/>
                  </a:lnTo>
                  <a:cubicBezTo>
                    <a:pt x="4384041" y="0"/>
                    <a:pt x="4391106" y="2926"/>
                    <a:pt x="4396315" y="8136"/>
                  </a:cubicBezTo>
                  <a:cubicBezTo>
                    <a:pt x="4401524" y="13345"/>
                    <a:pt x="4404451" y="20410"/>
                    <a:pt x="4404451" y="27777"/>
                  </a:cubicBezTo>
                  <a:lnTo>
                    <a:pt x="4404451" y="2493238"/>
                  </a:lnTo>
                  <a:cubicBezTo>
                    <a:pt x="4404451" y="2500604"/>
                    <a:pt x="4401524" y="2507670"/>
                    <a:pt x="4396315" y="2512879"/>
                  </a:cubicBezTo>
                  <a:cubicBezTo>
                    <a:pt x="4391106" y="2518088"/>
                    <a:pt x="4384041" y="2521014"/>
                    <a:pt x="4376674" y="2521014"/>
                  </a:cubicBezTo>
                  <a:lnTo>
                    <a:pt x="27777" y="2521014"/>
                  </a:lnTo>
                  <a:cubicBezTo>
                    <a:pt x="20410" y="2521014"/>
                    <a:pt x="13345" y="2518088"/>
                    <a:pt x="8136" y="2512879"/>
                  </a:cubicBezTo>
                  <a:cubicBezTo>
                    <a:pt x="2926" y="2507670"/>
                    <a:pt x="0" y="2500604"/>
                    <a:pt x="0" y="2493238"/>
                  </a:cubicBezTo>
                  <a:lnTo>
                    <a:pt x="0" y="27777"/>
                  </a:lnTo>
                  <a:cubicBezTo>
                    <a:pt x="0" y="20410"/>
                    <a:pt x="2926" y="13345"/>
                    <a:pt x="8136" y="8136"/>
                  </a:cubicBezTo>
                  <a:cubicBezTo>
                    <a:pt x="13345" y="2926"/>
                    <a:pt x="20410" y="0"/>
                    <a:pt x="27777" y="0"/>
                  </a:cubicBezTo>
                  <a:close/>
                </a:path>
              </a:pathLst>
            </a:custGeom>
            <a:solidFill>
              <a:srgbClr val="004AAD"/>
            </a:solidFill>
            <a:ln cap="rnd">
              <a:noFill/>
              <a:prstDash val="solid"/>
              <a:round/>
            </a:ln>
          </p:spPr>
        </p:sp>
        <p:sp>
          <p:nvSpPr>
            <p:cNvPr name="TextBox 5" id="5"/>
            <p:cNvSpPr txBox="true"/>
            <p:nvPr/>
          </p:nvSpPr>
          <p:spPr>
            <a:xfrm>
              <a:off x="0" y="-38100"/>
              <a:ext cx="4404451" cy="2559114"/>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2253344" y="638024"/>
            <a:ext cx="14243376" cy="1543050"/>
            <a:chOff x="0" y="0"/>
            <a:chExt cx="3751342" cy="406400"/>
          </a:xfrm>
        </p:grpSpPr>
        <p:sp>
          <p:nvSpPr>
            <p:cNvPr name="Freeform 7" id="7"/>
            <p:cNvSpPr/>
            <p:nvPr/>
          </p:nvSpPr>
          <p:spPr>
            <a:xfrm flipH="false" flipV="false" rot="0">
              <a:off x="0" y="0"/>
              <a:ext cx="3751342" cy="406400"/>
            </a:xfrm>
            <a:custGeom>
              <a:avLst/>
              <a:gdLst/>
              <a:ahLst/>
              <a:cxnLst/>
              <a:rect r="r" b="b" t="t" l="l"/>
              <a:pathLst>
                <a:path h="406400" w="3751342">
                  <a:moveTo>
                    <a:pt x="32613" y="0"/>
                  </a:moveTo>
                  <a:lnTo>
                    <a:pt x="3718729" y="0"/>
                  </a:lnTo>
                  <a:cubicBezTo>
                    <a:pt x="3736741" y="0"/>
                    <a:pt x="3751342" y="14601"/>
                    <a:pt x="3751342" y="32613"/>
                  </a:cubicBezTo>
                  <a:lnTo>
                    <a:pt x="3751342" y="373787"/>
                  </a:lnTo>
                  <a:cubicBezTo>
                    <a:pt x="3751342" y="382437"/>
                    <a:pt x="3747906" y="390732"/>
                    <a:pt x="3741790" y="396848"/>
                  </a:cubicBezTo>
                  <a:cubicBezTo>
                    <a:pt x="3735674" y="402964"/>
                    <a:pt x="3727379" y="406400"/>
                    <a:pt x="3718729" y="406400"/>
                  </a:cubicBezTo>
                  <a:lnTo>
                    <a:pt x="32613" y="406400"/>
                  </a:lnTo>
                  <a:cubicBezTo>
                    <a:pt x="23963" y="406400"/>
                    <a:pt x="15668" y="402964"/>
                    <a:pt x="9552" y="396848"/>
                  </a:cubicBezTo>
                  <a:cubicBezTo>
                    <a:pt x="3436" y="390732"/>
                    <a:pt x="0" y="382437"/>
                    <a:pt x="0" y="373787"/>
                  </a:cubicBezTo>
                  <a:lnTo>
                    <a:pt x="0" y="32613"/>
                  </a:lnTo>
                  <a:cubicBezTo>
                    <a:pt x="0" y="23963"/>
                    <a:pt x="3436" y="15668"/>
                    <a:pt x="9552" y="9552"/>
                  </a:cubicBezTo>
                  <a:cubicBezTo>
                    <a:pt x="15668" y="3436"/>
                    <a:pt x="23963" y="0"/>
                    <a:pt x="32613" y="0"/>
                  </a:cubicBezTo>
                  <a:close/>
                </a:path>
              </a:pathLst>
            </a:custGeom>
            <a:solidFill>
              <a:srgbClr val="FFFFFF"/>
            </a:solidFill>
            <a:ln cap="rnd">
              <a:noFill/>
              <a:prstDash val="solid"/>
              <a:round/>
            </a:ln>
          </p:spPr>
        </p:sp>
        <p:sp>
          <p:nvSpPr>
            <p:cNvPr name="TextBox 8" id="8"/>
            <p:cNvSpPr txBox="true"/>
            <p:nvPr/>
          </p:nvSpPr>
          <p:spPr>
            <a:xfrm>
              <a:off x="0" y="-38100"/>
              <a:ext cx="3751342" cy="444500"/>
            </a:xfrm>
            <a:prstGeom prst="rect">
              <a:avLst/>
            </a:prstGeom>
          </p:spPr>
          <p:txBody>
            <a:bodyPr anchor="ctr" rtlCol="false" tIns="50800" lIns="50800" bIns="50800" rIns="50800"/>
            <a:lstStyle/>
            <a:p>
              <a:pPr algn="ctr">
                <a:lnSpc>
                  <a:spcPts val="2659"/>
                </a:lnSpc>
              </a:pPr>
            </a:p>
          </p:txBody>
        </p:sp>
      </p:grpSp>
      <p:grpSp>
        <p:nvGrpSpPr>
          <p:cNvPr name="Group 9" id="9"/>
          <p:cNvGrpSpPr>
            <a:grpSpLocks noChangeAspect="true"/>
          </p:cNvGrpSpPr>
          <p:nvPr/>
        </p:nvGrpSpPr>
        <p:grpSpPr>
          <a:xfrm rot="0">
            <a:off x="13979422" y="1797331"/>
            <a:ext cx="4308578" cy="4449899"/>
            <a:chOff x="0" y="0"/>
            <a:chExt cx="6350000" cy="6558280"/>
          </a:xfrm>
        </p:grpSpPr>
        <p:sp>
          <p:nvSpPr>
            <p:cNvPr name="Freeform 10" id="10"/>
            <p:cNvSpPr/>
            <p:nvPr/>
          </p:nvSpPr>
          <p:spPr>
            <a:xfrm flipH="false" flipV="false" rot="0">
              <a:off x="74930" y="74930"/>
              <a:ext cx="6200140" cy="6408420"/>
            </a:xfrm>
            <a:custGeom>
              <a:avLst/>
              <a:gdLst/>
              <a:ahLst/>
              <a:cxnLst/>
              <a:rect r="r" b="b" t="t" l="l"/>
              <a:pathLst>
                <a:path h="6408420" w="620014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3"/>
              <a:stretch>
                <a:fillRect l="-27660" t="0" r="-27660" b="0"/>
              </a:stretch>
            </a:blipFill>
          </p:spPr>
        </p:sp>
        <p:sp>
          <p:nvSpPr>
            <p:cNvPr name="Freeform 11" id="11"/>
            <p:cNvSpPr/>
            <p:nvPr/>
          </p:nvSpPr>
          <p:spPr>
            <a:xfrm flipH="false" flipV="false" rot="0">
              <a:off x="0" y="0"/>
              <a:ext cx="6350000" cy="6558280"/>
            </a:xfrm>
            <a:custGeom>
              <a:avLst/>
              <a:gdLst/>
              <a:ahLst/>
              <a:cxnLst/>
              <a:rect r="r" b="b" t="t" l="l"/>
              <a:pathLst>
                <a:path h="6558280" w="635000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5271FF"/>
            </a:solidFill>
          </p:spPr>
        </p:sp>
      </p:grpSp>
      <p:sp>
        <p:nvSpPr>
          <p:cNvPr name="Freeform 12" id="12"/>
          <p:cNvSpPr/>
          <p:nvPr/>
        </p:nvSpPr>
        <p:spPr>
          <a:xfrm flipH="false" flipV="false" rot="-5400000">
            <a:off x="9183972" y="6723877"/>
            <a:ext cx="2105666" cy="1152374"/>
          </a:xfrm>
          <a:custGeom>
            <a:avLst/>
            <a:gdLst/>
            <a:ahLst/>
            <a:cxnLst/>
            <a:rect r="r" b="b" t="t" l="l"/>
            <a:pathLst>
              <a:path h="1152374" w="2105666">
                <a:moveTo>
                  <a:pt x="0" y="0"/>
                </a:moveTo>
                <a:lnTo>
                  <a:pt x="2105666" y="0"/>
                </a:lnTo>
                <a:lnTo>
                  <a:pt x="2105666" y="1152373"/>
                </a:lnTo>
                <a:lnTo>
                  <a:pt x="0" y="115237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0">
            <a:off x="15153634" y="1028700"/>
            <a:ext cx="2105666" cy="1152374"/>
          </a:xfrm>
          <a:custGeom>
            <a:avLst/>
            <a:gdLst/>
            <a:ahLst/>
            <a:cxnLst/>
            <a:rect r="r" b="b" t="t" l="l"/>
            <a:pathLst>
              <a:path h="1152374" w="2105666">
                <a:moveTo>
                  <a:pt x="0" y="0"/>
                </a:moveTo>
                <a:lnTo>
                  <a:pt x="2105666" y="0"/>
                </a:lnTo>
                <a:lnTo>
                  <a:pt x="2105666" y="1152374"/>
                </a:lnTo>
                <a:lnTo>
                  <a:pt x="0" y="115237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14" id="14"/>
          <p:cNvGrpSpPr/>
          <p:nvPr/>
        </p:nvGrpSpPr>
        <p:grpSpPr>
          <a:xfrm rot="0">
            <a:off x="8795588" y="-1989626"/>
            <a:ext cx="2882434" cy="2882434"/>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sp>
        <p:sp>
          <p:nvSpPr>
            <p:cNvPr name="TextBox 16" id="16"/>
            <p:cNvSpPr txBox="true"/>
            <p:nvPr/>
          </p:nvSpPr>
          <p:spPr>
            <a:xfrm>
              <a:off x="76200" y="19050"/>
              <a:ext cx="660400" cy="717550"/>
            </a:xfrm>
            <a:prstGeom prst="rect">
              <a:avLst/>
            </a:prstGeom>
          </p:spPr>
          <p:txBody>
            <a:bodyPr anchor="ctr" rtlCol="false" tIns="50800" lIns="50800" bIns="50800" rIns="50800"/>
            <a:lstStyle/>
            <a:p>
              <a:pPr algn="ctr">
                <a:lnSpc>
                  <a:spcPts val="2399"/>
                </a:lnSpc>
              </a:pPr>
            </a:p>
          </p:txBody>
        </p:sp>
      </p:grpSp>
      <p:sp>
        <p:nvSpPr>
          <p:cNvPr name="TextBox 17" id="17"/>
          <p:cNvSpPr txBox="true"/>
          <p:nvPr/>
        </p:nvSpPr>
        <p:spPr>
          <a:xfrm rot="0">
            <a:off x="448221" y="791995"/>
            <a:ext cx="13050396" cy="1225582"/>
          </a:xfrm>
          <a:prstGeom prst="rect">
            <a:avLst/>
          </a:prstGeom>
        </p:spPr>
        <p:txBody>
          <a:bodyPr anchor="t" rtlCol="false" tIns="0" lIns="0" bIns="0" rIns="0">
            <a:spAutoFit/>
          </a:bodyPr>
          <a:lstStyle/>
          <a:p>
            <a:pPr algn="l">
              <a:lnSpc>
                <a:spcPts val="8800"/>
              </a:lnSpc>
            </a:pPr>
            <a:r>
              <a:rPr lang="en-US" sz="8000" b="true">
                <a:solidFill>
                  <a:srgbClr val="004AAD"/>
                </a:solidFill>
                <a:latin typeface="Poppins Ultra-Bold"/>
                <a:ea typeface="Poppins Ultra-Bold"/>
                <a:cs typeface="Poppins Ultra-Bold"/>
                <a:sym typeface="Poppins Ultra-Bold"/>
              </a:rPr>
              <a:t> CW WEBSITE LISTING</a:t>
            </a:r>
          </a:p>
        </p:txBody>
      </p:sp>
      <p:sp>
        <p:nvSpPr>
          <p:cNvPr name="TextBox 18" id="18"/>
          <p:cNvSpPr txBox="true"/>
          <p:nvPr/>
        </p:nvSpPr>
        <p:spPr>
          <a:xfrm rot="0">
            <a:off x="448221" y="2249269"/>
            <a:ext cx="13531202" cy="7061365"/>
          </a:xfrm>
          <a:prstGeom prst="rect">
            <a:avLst/>
          </a:prstGeom>
        </p:spPr>
        <p:txBody>
          <a:bodyPr anchor="t" rtlCol="false" tIns="0" lIns="0" bIns="0" rIns="0">
            <a:spAutoFit/>
          </a:bodyPr>
          <a:lstStyle/>
          <a:p>
            <a:pPr algn="l" marL="863599" indent="-431800" lvl="1">
              <a:lnSpc>
                <a:spcPts val="5599"/>
              </a:lnSpc>
              <a:buFont typeface="Arial"/>
              <a:buChar char="•"/>
            </a:pPr>
            <a:r>
              <a:rPr lang="en-US" sz="3999">
                <a:solidFill>
                  <a:srgbClr val="FFFFFF"/>
                </a:solidFill>
                <a:latin typeface="Poppins"/>
                <a:ea typeface="Poppins"/>
                <a:cs typeface="Poppins"/>
                <a:sym typeface="Poppins"/>
              </a:rPr>
              <a:t>PREMIER MEMBERS:  75 words and up to 10 images (jpeg or png)</a:t>
            </a:r>
          </a:p>
          <a:p>
            <a:pPr algn="l" marL="863599" indent="-431800" lvl="1">
              <a:lnSpc>
                <a:spcPts val="5599"/>
              </a:lnSpc>
              <a:buFont typeface="Arial"/>
              <a:buChar char="•"/>
            </a:pPr>
            <a:r>
              <a:rPr lang="en-US" sz="3999">
                <a:solidFill>
                  <a:srgbClr val="FFFFFF"/>
                </a:solidFill>
                <a:latin typeface="Poppins"/>
                <a:ea typeface="Poppins"/>
                <a:cs typeface="Poppins"/>
                <a:sym typeface="Poppins"/>
              </a:rPr>
              <a:t>ASSOCIATE MEMBERS:  50 words and up to 6 images (jpeg or png)</a:t>
            </a:r>
          </a:p>
          <a:p>
            <a:pPr algn="l" marL="863599" indent="-431800" lvl="1">
              <a:lnSpc>
                <a:spcPts val="5599"/>
              </a:lnSpc>
              <a:buFont typeface="Arial"/>
              <a:buChar char="•"/>
            </a:pPr>
            <a:r>
              <a:rPr lang="en-US" sz="3999">
                <a:solidFill>
                  <a:srgbClr val="FFFFFF"/>
                </a:solidFill>
                <a:latin typeface="Poppins"/>
                <a:ea typeface="Poppins"/>
                <a:cs typeface="Poppins"/>
                <a:sym typeface="Poppins"/>
              </a:rPr>
              <a:t>Links to your website </a:t>
            </a:r>
          </a:p>
          <a:p>
            <a:pPr algn="l" marL="863599" indent="-431800" lvl="1">
              <a:lnSpc>
                <a:spcPts val="5599"/>
              </a:lnSpc>
              <a:buFont typeface="Arial"/>
              <a:buChar char="•"/>
            </a:pPr>
            <a:r>
              <a:rPr lang="en-US" sz="3999">
                <a:solidFill>
                  <a:srgbClr val="FFFFFF"/>
                </a:solidFill>
                <a:latin typeface="Poppins"/>
                <a:ea typeface="Poppins"/>
                <a:cs typeface="Poppins"/>
                <a:sym typeface="Poppins"/>
              </a:rPr>
              <a:t>Links to the contact email</a:t>
            </a:r>
          </a:p>
          <a:p>
            <a:pPr algn="l" marL="863599" indent="-431800" lvl="1">
              <a:lnSpc>
                <a:spcPts val="5599"/>
              </a:lnSpc>
              <a:buFont typeface="Arial"/>
              <a:buChar char="•"/>
            </a:pPr>
            <a:r>
              <a:rPr lang="en-US" sz="3999">
                <a:solidFill>
                  <a:srgbClr val="FFFFFF"/>
                </a:solidFill>
                <a:latin typeface="Poppins"/>
                <a:ea typeface="Poppins"/>
                <a:cs typeface="Poppins"/>
                <a:sym typeface="Poppins"/>
              </a:rPr>
              <a:t>Can add a video (yearly fee of $150)</a:t>
            </a:r>
          </a:p>
          <a:p>
            <a:pPr algn="l" marL="863599" indent="-431800" lvl="1">
              <a:lnSpc>
                <a:spcPts val="5599"/>
              </a:lnSpc>
              <a:buFont typeface="Arial"/>
              <a:buChar char="•"/>
            </a:pPr>
            <a:r>
              <a:rPr lang="en-US" b="true" sz="3999">
                <a:solidFill>
                  <a:srgbClr val="FF66C4"/>
                </a:solidFill>
                <a:latin typeface="Poppins Bold"/>
                <a:ea typeface="Poppins Bold"/>
                <a:cs typeface="Poppins Bold"/>
                <a:sym typeface="Poppins Bold"/>
              </a:rPr>
              <a:t>NEW</a:t>
            </a:r>
            <a:r>
              <a:rPr lang="en-US" sz="3999">
                <a:solidFill>
                  <a:srgbClr val="FFFFFF"/>
                </a:solidFill>
                <a:latin typeface="Poppins"/>
                <a:ea typeface="Poppins"/>
                <a:cs typeface="Poppins"/>
                <a:sym typeface="Poppins"/>
              </a:rPr>
              <a:t>: Add a pdf of your profile sheet or an itinerary</a:t>
            </a:r>
          </a:p>
          <a:p>
            <a:pPr algn="l" marL="863599" indent="-431800" lvl="1">
              <a:lnSpc>
                <a:spcPts val="5599"/>
              </a:lnSpc>
              <a:buFont typeface="Arial"/>
              <a:buChar char="•"/>
            </a:pPr>
            <a:r>
              <a:rPr lang="en-US" b="true" sz="3999">
                <a:solidFill>
                  <a:srgbClr val="FF66C4"/>
                </a:solidFill>
                <a:latin typeface="Poppins Bold"/>
                <a:ea typeface="Poppins Bold"/>
                <a:cs typeface="Poppins Bold"/>
                <a:sym typeface="Poppins Bold"/>
              </a:rPr>
              <a:t>NEW</a:t>
            </a:r>
            <a:r>
              <a:rPr lang="en-US" sz="3999">
                <a:solidFill>
                  <a:srgbClr val="FFFFFF"/>
                </a:solidFill>
                <a:latin typeface="Poppins"/>
                <a:ea typeface="Poppins"/>
                <a:cs typeface="Poppins"/>
                <a:sym typeface="Poppins"/>
              </a:rPr>
              <a:t>:  Add Holiday Experience/Event</a:t>
            </a:r>
          </a:p>
        </p:txBody>
      </p:sp>
      <p:grpSp>
        <p:nvGrpSpPr>
          <p:cNvPr name="Group 19" id="19"/>
          <p:cNvGrpSpPr>
            <a:grpSpLocks noChangeAspect="true"/>
          </p:cNvGrpSpPr>
          <p:nvPr/>
        </p:nvGrpSpPr>
        <p:grpSpPr>
          <a:xfrm rot="0">
            <a:off x="13209421" y="5837101"/>
            <a:ext cx="4308578" cy="4449899"/>
            <a:chOff x="0" y="0"/>
            <a:chExt cx="6350000" cy="6558280"/>
          </a:xfrm>
        </p:grpSpPr>
        <p:sp>
          <p:nvSpPr>
            <p:cNvPr name="Freeform 20" id="20"/>
            <p:cNvSpPr/>
            <p:nvPr/>
          </p:nvSpPr>
          <p:spPr>
            <a:xfrm flipH="false" flipV="false" rot="0">
              <a:off x="74930" y="74930"/>
              <a:ext cx="6200140" cy="6408420"/>
            </a:xfrm>
            <a:custGeom>
              <a:avLst/>
              <a:gdLst/>
              <a:ahLst/>
              <a:cxnLst/>
              <a:rect r="r" b="b" t="t" l="l"/>
              <a:pathLst>
                <a:path h="6408420" w="620014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8"/>
              <a:stretch>
                <a:fillRect l="-53359" t="0" r="-53359" b="0"/>
              </a:stretch>
            </a:blipFill>
          </p:spPr>
        </p:sp>
        <p:sp>
          <p:nvSpPr>
            <p:cNvPr name="Freeform 21" id="21"/>
            <p:cNvSpPr/>
            <p:nvPr/>
          </p:nvSpPr>
          <p:spPr>
            <a:xfrm flipH="false" flipV="false" rot="0">
              <a:off x="0" y="0"/>
              <a:ext cx="6350000" cy="6558280"/>
            </a:xfrm>
            <a:custGeom>
              <a:avLst/>
              <a:gdLst/>
              <a:ahLst/>
              <a:cxnLst/>
              <a:rect r="r" b="b" t="t" l="l"/>
              <a:pathLst>
                <a:path h="6558280" w="635000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5271FF"/>
            </a:solidFill>
          </p:spPr>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DAFzUBzejtw</dc:identifier>
  <dcterms:modified xsi:type="dcterms:W3CDTF">2011-08-01T06:04:30Z</dcterms:modified>
  <cp:revision>1</cp:revision>
  <dc:title>2024 Annual Summit Presentation</dc:title>
</cp:coreProperties>
</file>